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69" r:id="rId3"/>
    <p:sldId id="272" r:id="rId4"/>
    <p:sldId id="280" r:id="rId5"/>
    <p:sldId id="273" r:id="rId6"/>
    <p:sldId id="281" r:id="rId7"/>
    <p:sldId id="275" r:id="rId8"/>
    <p:sldId id="276" r:id="rId9"/>
    <p:sldId id="277" r:id="rId10"/>
    <p:sldId id="282" r:id="rId11"/>
    <p:sldId id="279" r:id="rId12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Trauger, Alex" initials="ACT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1F1FF"/>
    <a:srgbClr val="FFCCCC"/>
    <a:srgbClr val="F3FAFF"/>
    <a:srgbClr val="CCECFF"/>
    <a:srgbClr val="000000"/>
    <a:srgbClr val="C5E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480" autoAdjust="0"/>
    <p:restoredTop sz="95668" autoAdjust="0"/>
  </p:normalViewPr>
  <p:slideViewPr>
    <p:cSldViewPr>
      <p:cViewPr varScale="1">
        <p:scale>
          <a:sx n="108" d="100"/>
          <a:sy n="108" d="100"/>
        </p:scale>
        <p:origin x="830" y="8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9" d="100"/>
          <a:sy n="89" d="100"/>
        </p:scale>
        <p:origin x="3078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663E80-03EF-486B-8D0D-C1C1EBA12DF2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624E8A-E03D-44CE-A3DD-50DA78AA86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2582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766AA8-5692-493E-8F14-BFC3D3ABEA92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BBD7E5-1EC0-46E7-AEEC-2F69F0E285A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35896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" y="0"/>
            <a:ext cx="9135879" cy="51434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2231231"/>
            <a:ext cx="8077200" cy="1102519"/>
          </a:xfrm>
        </p:spPr>
        <p:txBody>
          <a:bodyPr>
            <a:normAutofit/>
          </a:bodyPr>
          <a:lstStyle>
            <a:lvl1pPr algn="l">
              <a:defRPr sz="5400" b="1">
                <a:solidFill>
                  <a:srgbClr val="000000"/>
                </a:solidFill>
                <a:latin typeface="Segoe Condensed" panose="020B0606040200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3619500"/>
            <a:ext cx="6400800" cy="1009650"/>
          </a:xfrm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666750"/>
            <a:ext cx="1282940" cy="756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2982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3600" b="1">
                <a:latin typeface="Segoe Condensed" panose="020B0606040200020203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 i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 i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A2F6D-6578-492F-9A1A-603FC4F6C38E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9F74B-83E8-4AA1-8644-27229D1D133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2221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2540794"/>
            <a:ext cx="41148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95800" y="1422216"/>
            <a:ext cx="4114800" cy="1125140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A2F6D-6578-492F-9A1A-603FC4F6C38E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9F74B-83E8-4AA1-8644-27229D1D133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533400" y="1352550"/>
            <a:ext cx="3733800" cy="28194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8970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A2F6D-6578-492F-9A1A-603FC4F6C38E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9F74B-83E8-4AA1-8644-27229D1D133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62848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A2F6D-6578-492F-9A1A-603FC4F6C38E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9F74B-83E8-4AA1-8644-27229D1D133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09300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A2F6D-6578-492F-9A1A-603FC4F6C38E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9F74B-83E8-4AA1-8644-27229D1D133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0527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A2F6D-6578-492F-9A1A-603FC4F6C38E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9F74B-83E8-4AA1-8644-27229D1D133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3452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A2F6D-6578-492F-9A1A-603FC4F6C38E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9F74B-83E8-4AA1-8644-27229D1D133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44061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A2F6D-6578-492F-9A1A-603FC4F6C38E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9F74B-83E8-4AA1-8644-27229D1D133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74854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A2F6D-6578-492F-9A1A-603FC4F6C38E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9F74B-83E8-4AA1-8644-27229D1D133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30448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A2F6D-6578-492F-9A1A-603FC4F6C38E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9F74B-83E8-4AA1-8644-27229D1D133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04831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" y="0"/>
            <a:ext cx="9135879" cy="514349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3A2F6D-6578-492F-9A1A-603FC4F6C38E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89F74B-83E8-4AA1-8644-27229D1D133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6769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800" b="1" kern="1200">
          <a:solidFill>
            <a:schemeClr val="tx2"/>
          </a:solidFill>
          <a:latin typeface="Segoe Condensed" panose="020B0606040200020203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b="1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rgbClr val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i="1" kern="1200">
          <a:solidFill>
            <a:srgbClr val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800" kern="1200">
          <a:solidFill>
            <a:srgbClr val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2343150"/>
            <a:ext cx="8001000" cy="1102519"/>
          </a:xfrm>
        </p:spPr>
        <p:txBody>
          <a:bodyPr>
            <a:noAutofit/>
          </a:bodyPr>
          <a:lstStyle/>
          <a:p>
            <a:r>
              <a:rPr lang="en-US" sz="3600" dirty="0">
                <a:solidFill>
                  <a:schemeClr val="tx2"/>
                </a:solidFill>
                <a:latin typeface="Segoe UI" panose="020B0502040204020203" pitchFamily="34" charset="0"/>
              </a:rPr>
              <a:t>Draft 2019 List of Priority Projects</a:t>
            </a:r>
            <a:br>
              <a:rPr lang="en-US" sz="40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</a:br>
            <a:r>
              <a:rPr lang="en-US" sz="2000" b="0" dirty="0">
                <a:latin typeface="Segoe UI" panose="020B0502040204020203" pitchFamily="34" charset="0"/>
              </a:rPr>
              <a:t>Coverage of Fiscal Years 2024/25 through 2040/41</a:t>
            </a:r>
            <a:endParaRPr lang="en-US" sz="4000" b="1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3638550"/>
            <a:ext cx="6400800" cy="1009650"/>
          </a:xfrm>
        </p:spPr>
        <p:txBody>
          <a:bodyPr>
            <a:normAutofit lnSpcReduction="10000"/>
          </a:bodyPr>
          <a:lstStyle/>
          <a:p>
            <a:endParaRPr lang="en-US" sz="1800" b="0" dirty="0"/>
          </a:p>
          <a:p>
            <a:endParaRPr lang="en-US" sz="1800" b="0" dirty="0"/>
          </a:p>
          <a:p>
            <a:r>
              <a:rPr lang="en-US" sz="1800" b="0" dirty="0"/>
              <a:t>April 2019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" y="666750"/>
            <a:ext cx="1280160" cy="881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0308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37193B-230D-417A-A685-0121606E3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38100"/>
            <a:ext cx="8229600" cy="857250"/>
          </a:xfrm>
        </p:spPr>
        <p:txBody>
          <a:bodyPr>
            <a:normAutofit/>
          </a:bodyPr>
          <a:lstStyle/>
          <a:p>
            <a:r>
              <a:rPr lang="en-US" sz="3200" dirty="0"/>
              <a:t>Overview of 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34E651-7C2B-4682-9ABF-A331E8A593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Established Local Priorities 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US" sz="2000" dirty="0"/>
              <a:t>MPO Staff compiled draft 2019 List of Priority Projects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US" sz="2000" dirty="0"/>
              <a:t>TAC/Board Review and Open Public Comment – April 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US" sz="2000" dirty="0"/>
              <a:t>Board Adoption – May</a:t>
            </a:r>
          </a:p>
        </p:txBody>
      </p:sp>
    </p:spTree>
    <p:extLst>
      <p:ext uri="{BB962C8B-B14F-4D97-AF65-F5344CB8AC3E}">
        <p14:creationId xmlns:p14="http://schemas.microsoft.com/office/powerpoint/2010/main" val="8931071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37193B-230D-417A-A685-0121606E3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0"/>
            <a:ext cx="8229600" cy="857250"/>
          </a:xfrm>
        </p:spPr>
        <p:txBody>
          <a:bodyPr>
            <a:normAutofit/>
          </a:bodyPr>
          <a:lstStyle/>
          <a:p>
            <a:r>
              <a:rPr lang="en-US" sz="3200" dirty="0"/>
              <a:t>Overview of 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34E651-7C2B-4682-9ABF-A331E8A593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strike="sngStrike" dirty="0">
                <a:solidFill>
                  <a:srgbClr val="FF0000"/>
                </a:solidFill>
              </a:rPr>
              <a:t>Red: Project removed from list</a:t>
            </a:r>
          </a:p>
          <a:p>
            <a:pPr marL="0" indent="0">
              <a:buNone/>
            </a:pPr>
            <a:endParaRPr lang="en-US" sz="2000" strike="sngStrike" dirty="0">
              <a:solidFill>
                <a:srgbClr val="FF0000"/>
              </a:solidFill>
            </a:endParaRPr>
          </a:p>
          <a:p>
            <a:r>
              <a:rPr lang="en-US" sz="2000" dirty="0">
                <a:solidFill>
                  <a:srgbClr val="00B050"/>
                </a:solidFill>
              </a:rPr>
              <a:t>Green: New project added to list</a:t>
            </a:r>
          </a:p>
          <a:p>
            <a:pPr marL="0" indent="0">
              <a:buNone/>
            </a:pPr>
            <a:endParaRPr lang="en-US" sz="2000" dirty="0">
              <a:solidFill>
                <a:srgbClr val="00B050"/>
              </a:solidFill>
            </a:endParaRPr>
          </a:p>
          <a:p>
            <a:r>
              <a:rPr lang="en-US" sz="2000" dirty="0">
                <a:solidFill>
                  <a:schemeClr val="bg1"/>
                </a:solidFill>
              </a:rPr>
              <a:t>Blue: Project moved tables (phases)</a:t>
            </a:r>
          </a:p>
        </p:txBody>
      </p:sp>
    </p:spTree>
    <p:extLst>
      <p:ext uri="{BB962C8B-B14F-4D97-AF65-F5344CB8AC3E}">
        <p14:creationId xmlns:p14="http://schemas.microsoft.com/office/powerpoint/2010/main" val="33473790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532" y="205979"/>
            <a:ext cx="8229600" cy="536971"/>
          </a:xfrm>
        </p:spPr>
        <p:txBody>
          <a:bodyPr>
            <a:normAutofit fontScale="90000"/>
          </a:bodyPr>
          <a:lstStyle/>
          <a:p>
            <a:r>
              <a:rPr lang="en-US" dirty="0"/>
              <a:t>Construction Priorities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430FD65-BEE6-419F-A837-A67ACC86A3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3828112"/>
              </p:ext>
            </p:extLst>
          </p:nvPr>
        </p:nvGraphicFramePr>
        <p:xfrm>
          <a:off x="228600" y="1167675"/>
          <a:ext cx="8686800" cy="3918675"/>
        </p:xfrm>
        <a:graphic>
          <a:graphicData uri="http://schemas.openxmlformats.org/drawingml/2006/table">
            <a:tbl>
              <a:tblPr/>
              <a:tblGrid>
                <a:gridCol w="685800">
                  <a:extLst>
                    <a:ext uri="{9D8B030D-6E8A-4147-A177-3AD203B41FA5}">
                      <a16:colId xmlns:a16="http://schemas.microsoft.com/office/drawing/2014/main" val="105813289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40736410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278750586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4226563869"/>
                    </a:ext>
                  </a:extLst>
                </a:gridCol>
                <a:gridCol w="1981200">
                  <a:extLst>
                    <a:ext uri="{9D8B030D-6E8A-4147-A177-3AD203B41FA5}">
                      <a16:colId xmlns:a16="http://schemas.microsoft.com/office/drawing/2014/main" val="2766714657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Rank</a:t>
                      </a:r>
                    </a:p>
                  </a:txBody>
                  <a:tcPr marL="5043" marR="5043" marT="5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37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Project Name</a:t>
                      </a:r>
                    </a:p>
                  </a:txBody>
                  <a:tcPr marL="5043" marR="5043" marT="5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37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Description</a:t>
                      </a:r>
                    </a:p>
                  </a:txBody>
                  <a:tcPr marL="5043" marR="5043" marT="5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37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Sponsor/Location</a:t>
                      </a:r>
                    </a:p>
                  </a:txBody>
                  <a:tcPr marL="5043" marR="5043" marT="5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37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Notes</a:t>
                      </a:r>
                    </a:p>
                  </a:txBody>
                  <a:tcPr marL="5043" marR="5043" marT="5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376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9186923"/>
                  </a:ext>
                </a:extLst>
              </a:tr>
              <a:tr h="210312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</a:p>
                  </a:txBody>
                  <a:tcPr marL="5043" marR="5043" marT="5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algn="l" fontAlgn="b">
                        <a:spcBef>
                          <a:spcPts val="0"/>
                        </a:spcBef>
                      </a:pP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SR 500/US 441</a:t>
                      </a:r>
                    </a:p>
                  </a:txBody>
                  <a:tcPr marL="5043" marR="5043" marT="5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algn="l" fontAlgn="b">
                        <a:spcBef>
                          <a:spcPts val="0"/>
                        </a:spcBef>
                      </a:pP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Widen to 6 Lanes</a:t>
                      </a:r>
                    </a:p>
                  </a:txBody>
                  <a:tcPr marL="5043" marR="5043" marT="5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FDOT</a:t>
                      </a:r>
                    </a:p>
                  </a:txBody>
                  <a:tcPr marL="5043" marR="5043" marT="5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5043" marR="5043" marT="5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3449618"/>
                  </a:ext>
                </a:extLst>
              </a:tr>
              <a:tr h="210312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</a:t>
                      </a:r>
                    </a:p>
                  </a:txBody>
                  <a:tcPr marL="5043" marR="5043" marT="5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algn="l" fontAlgn="b">
                        <a:spcBef>
                          <a:spcPts val="0"/>
                        </a:spcBef>
                      </a:pP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SR 500 (US 441) from SR 44 to N of SR 46</a:t>
                      </a:r>
                    </a:p>
                  </a:txBody>
                  <a:tcPr marL="5043" marR="5043" marT="5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algn="l" fontAlgn="b">
                        <a:spcBef>
                          <a:spcPts val="0"/>
                        </a:spcBef>
                      </a:pP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Widen to 6 Lanes</a:t>
                      </a:r>
                    </a:p>
                  </a:txBody>
                  <a:tcPr marL="5043" marR="5043" marT="5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FDOT</a:t>
                      </a:r>
                    </a:p>
                  </a:txBody>
                  <a:tcPr marL="5043" marR="5043" marT="5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5043" marR="5043" marT="5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8909564"/>
                  </a:ext>
                </a:extLst>
              </a:tr>
              <a:tr h="210312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</a:t>
                      </a:r>
                    </a:p>
                  </a:txBody>
                  <a:tcPr marL="5043" marR="5043" marT="5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algn="l" fontAlgn="b">
                        <a:spcBef>
                          <a:spcPts val="0"/>
                        </a:spcBef>
                      </a:pP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CR 466A  Phase  3B</a:t>
                      </a:r>
                    </a:p>
                  </a:txBody>
                  <a:tcPr marL="5043" marR="5043" marT="5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algn="l" fontAlgn="b">
                        <a:spcBef>
                          <a:spcPts val="0"/>
                        </a:spcBef>
                      </a:pP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Widen to 4 Lanes</a:t>
                      </a:r>
                    </a:p>
                  </a:txBody>
                  <a:tcPr marL="5043" marR="5043" marT="5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LC</a:t>
                      </a:r>
                    </a:p>
                  </a:txBody>
                  <a:tcPr marL="5043" marR="5043" marT="5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5043" marR="5043" marT="5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69129634"/>
                  </a:ext>
                </a:extLst>
              </a:tr>
              <a:tr h="21031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900" b="0" i="0" u="none" strike="sng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5043" marR="5043" marT="5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defTabSz="914400" rtl="0" eaLnBrk="1" fontAlgn="ctr" latinLnBrk="0" hangingPunct="1">
                        <a:spcBef>
                          <a:spcPts val="0"/>
                        </a:spcBef>
                      </a:pPr>
                      <a:r>
                        <a:rPr lang="en-US" sz="900" b="0" i="0" u="none" strike="sng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C-478</a:t>
                      </a:r>
                    </a:p>
                  </a:txBody>
                  <a:tcPr marL="5043" marR="5043" marT="5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defTabSz="914400" rtl="0" eaLnBrk="1" fontAlgn="ctr" latinLnBrk="0" hangingPunct="1">
                        <a:spcBef>
                          <a:spcPts val="0"/>
                        </a:spcBef>
                      </a:pPr>
                      <a:r>
                        <a:rPr lang="en-US" sz="900" b="0" i="0" u="none" strike="sng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Resurfacing</a:t>
                      </a:r>
                    </a:p>
                  </a:txBody>
                  <a:tcPr marL="5043" marR="5043" marT="5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900" b="0" i="0" u="none" strike="sng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SC</a:t>
                      </a:r>
                    </a:p>
                  </a:txBody>
                  <a:tcPr marL="5043" marR="5043" marT="5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Funded in 2021</a:t>
                      </a:r>
                    </a:p>
                  </a:txBody>
                  <a:tcPr marL="5043" marR="5043" marT="5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9305006"/>
                  </a:ext>
                </a:extLst>
              </a:tr>
              <a:tr h="210312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</a:t>
                      </a:r>
                    </a:p>
                  </a:txBody>
                  <a:tcPr marL="5043" marR="5043" marT="5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algn="l" fontAlgn="b">
                        <a:spcBef>
                          <a:spcPts val="0"/>
                        </a:spcBef>
                      </a:pP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Sumter County ITS (Phase 1)</a:t>
                      </a:r>
                    </a:p>
                  </a:txBody>
                  <a:tcPr marL="5043" marR="5043" marT="5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algn="l" fontAlgn="b">
                        <a:spcBef>
                          <a:spcPts val="0"/>
                        </a:spcBef>
                      </a:pP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ITS</a:t>
                      </a:r>
                    </a:p>
                  </a:txBody>
                  <a:tcPr marL="5043" marR="5043" marT="5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SC</a:t>
                      </a:r>
                    </a:p>
                  </a:txBody>
                  <a:tcPr marL="5043" marR="5043" marT="5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5043" marR="5043" marT="5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93480579"/>
                  </a:ext>
                </a:extLst>
              </a:tr>
              <a:tr h="210312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5</a:t>
                      </a:r>
                    </a:p>
                  </a:txBody>
                  <a:tcPr marL="5043" marR="5043" marT="5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algn="l" fontAlgn="b">
                        <a:spcBef>
                          <a:spcPts val="0"/>
                        </a:spcBef>
                      </a:pP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SR 44</a:t>
                      </a:r>
                    </a:p>
                  </a:txBody>
                  <a:tcPr marL="5043" marR="5043" marT="5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algn="l" fontAlgn="b">
                        <a:spcBef>
                          <a:spcPts val="0"/>
                        </a:spcBef>
                      </a:pP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Widen to 4 Lanes</a:t>
                      </a:r>
                    </a:p>
                  </a:txBody>
                  <a:tcPr marL="5043" marR="5043" marT="5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FDOT</a:t>
                      </a:r>
                    </a:p>
                  </a:txBody>
                  <a:tcPr marL="5043" marR="5043" marT="5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5043" marR="5043" marT="5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6223942"/>
                  </a:ext>
                </a:extLst>
              </a:tr>
              <a:tr h="210312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6</a:t>
                      </a:r>
                    </a:p>
                  </a:txBody>
                  <a:tcPr marL="5043" marR="5043" marT="5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algn="l" fontAlgn="b">
                        <a:spcBef>
                          <a:spcPts val="0"/>
                        </a:spcBef>
                      </a:pP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CR 470 - Segment 2 </a:t>
                      </a:r>
                    </a:p>
                  </a:txBody>
                  <a:tcPr marL="5043" marR="5043" marT="5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algn="l" fontAlgn="b">
                        <a:spcBef>
                          <a:spcPts val="0"/>
                        </a:spcBef>
                      </a:pP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Widen to 4 Lanes</a:t>
                      </a:r>
                    </a:p>
                  </a:txBody>
                  <a:tcPr marL="5043" marR="5043" marT="5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FDOT</a:t>
                      </a:r>
                    </a:p>
                  </a:txBody>
                  <a:tcPr marL="5043" marR="5043" marT="5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5043" marR="5043" marT="5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120387"/>
                  </a:ext>
                </a:extLst>
              </a:tr>
              <a:tr h="210312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7</a:t>
                      </a:r>
                    </a:p>
                  </a:txBody>
                  <a:tcPr marL="5043" marR="5043" marT="5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algn="l" fontAlgn="b">
                        <a:spcBef>
                          <a:spcPts val="0"/>
                        </a:spcBef>
                      </a:pP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US 27 ATMS</a:t>
                      </a:r>
                    </a:p>
                  </a:txBody>
                  <a:tcPr marL="5043" marR="5043" marT="5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algn="l" fontAlgn="b">
                        <a:spcBef>
                          <a:spcPts val="0"/>
                        </a:spcBef>
                      </a:pP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Corridor ATMS </a:t>
                      </a:r>
                    </a:p>
                  </a:txBody>
                  <a:tcPr marL="5043" marR="5043" marT="5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FDOT</a:t>
                      </a:r>
                    </a:p>
                  </a:txBody>
                  <a:tcPr marL="5043" marR="5043" marT="5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5043" marR="5043" marT="5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54767720"/>
                  </a:ext>
                </a:extLst>
              </a:tr>
              <a:tr h="210312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8</a:t>
                      </a:r>
                    </a:p>
                  </a:txBody>
                  <a:tcPr marL="5043" marR="5043" marT="5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algn="l" fontAlgn="b">
                        <a:spcBef>
                          <a:spcPts val="0"/>
                        </a:spcBef>
                      </a:pP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CR 514 Interchange @ I-75</a:t>
                      </a:r>
                    </a:p>
                  </a:txBody>
                  <a:tcPr marL="5043" marR="5043" marT="5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algn="l" fontAlgn="b">
                        <a:spcBef>
                          <a:spcPts val="0"/>
                        </a:spcBef>
                      </a:pP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New Interchange</a:t>
                      </a:r>
                    </a:p>
                  </a:txBody>
                  <a:tcPr marL="5043" marR="5043" marT="5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FDOT</a:t>
                      </a:r>
                    </a:p>
                  </a:txBody>
                  <a:tcPr marL="5043" marR="5043" marT="5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043" marR="5043" marT="5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28688414"/>
                  </a:ext>
                </a:extLst>
              </a:tr>
              <a:tr h="210312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</a:t>
                      </a:r>
                    </a:p>
                  </a:txBody>
                  <a:tcPr marL="5043" marR="5043" marT="5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F1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>
                        <a:spcBef>
                          <a:spcPts val="0"/>
                        </a:spcBef>
                      </a:pP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Eudora Rd Roundabout</a:t>
                      </a:r>
                    </a:p>
                  </a:txBody>
                  <a:tcPr marL="5043" marR="5043" marT="5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F1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>
                        <a:spcBef>
                          <a:spcPts val="0"/>
                        </a:spcBef>
                      </a:pP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Roundabout/Intersection Improvement</a:t>
                      </a:r>
                    </a:p>
                  </a:txBody>
                  <a:tcPr marL="5043" marR="5043" marT="5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F1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LC</a:t>
                      </a:r>
                    </a:p>
                  </a:txBody>
                  <a:tcPr marL="5043" marR="5043" marT="5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F1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Moved from ROW</a:t>
                      </a:r>
                    </a:p>
                  </a:txBody>
                  <a:tcPr marL="5043" marR="5043" marT="5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F1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0657571"/>
                  </a:ext>
                </a:extLst>
              </a:tr>
              <a:tr h="210312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</a:t>
                      </a:r>
                    </a:p>
                  </a:txBody>
                  <a:tcPr marL="5043" marR="5043" marT="5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>
                        <a:spcBef>
                          <a:spcPts val="0"/>
                        </a:spcBef>
                      </a:pP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C-501 Widening</a:t>
                      </a:r>
                    </a:p>
                  </a:txBody>
                  <a:tcPr marL="5043" marR="5043" marT="5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>
                        <a:spcBef>
                          <a:spcPts val="0"/>
                        </a:spcBef>
                      </a:pP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Widen to 4 Lanes</a:t>
                      </a:r>
                    </a:p>
                  </a:txBody>
                  <a:tcPr marL="5043" marR="5043" marT="5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SC</a:t>
                      </a:r>
                    </a:p>
                  </a:txBody>
                  <a:tcPr marL="5043" marR="5043" marT="5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New</a:t>
                      </a:r>
                    </a:p>
                  </a:txBody>
                  <a:tcPr marL="5043" marR="5043" marT="5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2151205"/>
                  </a:ext>
                </a:extLst>
              </a:tr>
              <a:tr h="210312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11</a:t>
                      </a:r>
                    </a:p>
                  </a:txBody>
                  <a:tcPr marL="5043" marR="5043" marT="5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algn="l" fontAlgn="b">
                        <a:spcBef>
                          <a:spcPts val="0"/>
                        </a:spcBef>
                      </a:pPr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Wekiva Trail Trailhead @ SR 46 (Horizontal)</a:t>
                      </a:r>
                    </a:p>
                  </a:txBody>
                  <a:tcPr marL="5043" marR="5043" marT="5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algn="l" fontAlgn="b">
                        <a:spcBef>
                          <a:spcPts val="0"/>
                        </a:spcBef>
                      </a:pP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Construct Trailhead</a:t>
                      </a:r>
                    </a:p>
                  </a:txBody>
                  <a:tcPr marL="5043" marR="5043" marT="5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LC</a:t>
                      </a:r>
                    </a:p>
                  </a:txBody>
                  <a:tcPr marL="5043" marR="5043" marT="5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5043" marR="5043" marT="5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93040721"/>
                  </a:ext>
                </a:extLst>
              </a:tr>
              <a:tr h="210312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12</a:t>
                      </a:r>
                    </a:p>
                  </a:txBody>
                  <a:tcPr marL="5043" marR="5043" marT="5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algn="l" fontAlgn="b">
                        <a:spcBef>
                          <a:spcPts val="0"/>
                        </a:spcBef>
                      </a:pPr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Wekiva Trail Trailhead @ SR 46 (Vertical)</a:t>
                      </a:r>
                    </a:p>
                  </a:txBody>
                  <a:tcPr marL="5043" marR="5043" marT="5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algn="l" fontAlgn="b">
                        <a:spcBef>
                          <a:spcPts val="0"/>
                        </a:spcBef>
                      </a:pP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Construct Trailhead</a:t>
                      </a:r>
                    </a:p>
                  </a:txBody>
                  <a:tcPr marL="5043" marR="5043" marT="5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LC</a:t>
                      </a:r>
                    </a:p>
                  </a:txBody>
                  <a:tcPr marL="5043" marR="5043" marT="5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5043" marR="5043" marT="5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79592181"/>
                  </a:ext>
                </a:extLst>
              </a:tr>
              <a:tr h="210312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13</a:t>
                      </a:r>
                    </a:p>
                  </a:txBody>
                  <a:tcPr marL="5043" marR="5043" marT="5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F1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>
                        <a:spcBef>
                          <a:spcPts val="0"/>
                        </a:spcBef>
                      </a:pP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Hooks St</a:t>
                      </a:r>
                    </a:p>
                  </a:txBody>
                  <a:tcPr marL="5043" marR="5043" marT="5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F1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>
                        <a:spcBef>
                          <a:spcPts val="0"/>
                        </a:spcBef>
                      </a:pP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Widen to 4 Lanes</a:t>
                      </a:r>
                    </a:p>
                  </a:txBody>
                  <a:tcPr marL="5043" marR="5043" marT="5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F1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LC</a:t>
                      </a:r>
                    </a:p>
                  </a:txBody>
                  <a:tcPr marL="5043" marR="5043" marT="5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F1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Moved from Design</a:t>
                      </a:r>
                    </a:p>
                  </a:txBody>
                  <a:tcPr marL="5043" marR="5043" marT="5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F1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464755"/>
                  </a:ext>
                </a:extLst>
              </a:tr>
              <a:tr h="210312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sng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043" marR="5043" marT="5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>
                        <a:spcBef>
                          <a:spcPts val="0"/>
                        </a:spcBef>
                      </a:pPr>
                      <a:r>
                        <a:rPr lang="en-US" sz="900" b="0" i="0" u="none" strike="sng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Ridgewood Ave Roundabout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043" marR="5043" marT="5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>
                        <a:spcBef>
                          <a:spcPts val="0"/>
                        </a:spcBef>
                      </a:pPr>
                      <a:r>
                        <a:rPr lang="en-US" sz="900" b="0" i="0" u="none" strike="sng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Roundabout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043" marR="5043" marT="5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sng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LC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043" marR="5043" marT="5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Removed from LC priorities</a:t>
                      </a:r>
                    </a:p>
                  </a:txBody>
                  <a:tcPr marL="5043" marR="5043" marT="5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2372092"/>
                  </a:ext>
                </a:extLst>
              </a:tr>
              <a:tr h="210312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14</a:t>
                      </a:r>
                    </a:p>
                  </a:txBody>
                  <a:tcPr marL="5043" marR="5043" marT="5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>
                        <a:spcBef>
                          <a:spcPts val="0"/>
                        </a:spcBef>
                      </a:pP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CR 455</a:t>
                      </a:r>
                    </a:p>
                  </a:txBody>
                  <a:tcPr marL="5043" marR="5043" marT="5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>
                        <a:spcBef>
                          <a:spcPts val="0"/>
                        </a:spcBef>
                      </a:pP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Widen to 4 Lanes</a:t>
                      </a:r>
                    </a:p>
                  </a:txBody>
                  <a:tcPr marL="5043" marR="5043" marT="5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LC</a:t>
                      </a:r>
                    </a:p>
                  </a:txBody>
                  <a:tcPr marL="5043" marR="5043" marT="5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Moved from #10</a:t>
                      </a:r>
                    </a:p>
                  </a:txBody>
                  <a:tcPr marL="5043" marR="5043" marT="5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6857807"/>
                  </a:ext>
                </a:extLst>
              </a:tr>
              <a:tr h="210312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15</a:t>
                      </a:r>
                    </a:p>
                  </a:txBody>
                  <a:tcPr marL="5043" marR="5043" marT="5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>
                        <a:spcBef>
                          <a:spcPts val="0"/>
                        </a:spcBef>
                      </a:pP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Resurfacing</a:t>
                      </a:r>
                    </a:p>
                  </a:txBody>
                  <a:tcPr marL="5043" marR="5043" marT="5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>
                        <a:spcBef>
                          <a:spcPts val="0"/>
                        </a:spcBef>
                      </a:pP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Preservation</a:t>
                      </a:r>
                    </a:p>
                  </a:txBody>
                  <a:tcPr marL="5043" marR="5043" marT="5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SC</a:t>
                      </a:r>
                    </a:p>
                  </a:txBody>
                  <a:tcPr marL="5043" marR="5043" marT="5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New</a:t>
                      </a:r>
                    </a:p>
                  </a:txBody>
                  <a:tcPr marL="5043" marR="5043" marT="50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15261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11998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2F39035E-7364-4E33-8524-8FBE08CB95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532" y="205979"/>
            <a:ext cx="8229600" cy="536971"/>
          </a:xfrm>
        </p:spPr>
        <p:txBody>
          <a:bodyPr>
            <a:normAutofit fontScale="90000"/>
          </a:bodyPr>
          <a:lstStyle/>
          <a:p>
            <a:r>
              <a:rPr lang="en-US" dirty="0"/>
              <a:t>Right-of-Way Priorities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FF2CA26A-9FBC-4E9B-B258-7C5CF149F09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92819018"/>
              </p:ext>
            </p:extLst>
          </p:nvPr>
        </p:nvGraphicFramePr>
        <p:xfrm>
          <a:off x="228600" y="1200150"/>
          <a:ext cx="8686800" cy="3849624"/>
        </p:xfrm>
        <a:graphic>
          <a:graphicData uri="http://schemas.openxmlformats.org/drawingml/2006/table">
            <a:tbl>
              <a:tblPr/>
              <a:tblGrid>
                <a:gridCol w="495504">
                  <a:extLst>
                    <a:ext uri="{9D8B030D-6E8A-4147-A177-3AD203B41FA5}">
                      <a16:colId xmlns:a16="http://schemas.microsoft.com/office/drawing/2014/main" val="2306854282"/>
                    </a:ext>
                  </a:extLst>
                </a:gridCol>
                <a:gridCol w="3530464">
                  <a:extLst>
                    <a:ext uri="{9D8B030D-6E8A-4147-A177-3AD203B41FA5}">
                      <a16:colId xmlns:a16="http://schemas.microsoft.com/office/drawing/2014/main" val="812592684"/>
                    </a:ext>
                  </a:extLst>
                </a:gridCol>
                <a:gridCol w="1409089">
                  <a:extLst>
                    <a:ext uri="{9D8B030D-6E8A-4147-A177-3AD203B41FA5}">
                      <a16:colId xmlns:a16="http://schemas.microsoft.com/office/drawing/2014/main" val="2132971244"/>
                    </a:ext>
                  </a:extLst>
                </a:gridCol>
                <a:gridCol w="1346743">
                  <a:extLst>
                    <a:ext uri="{9D8B030D-6E8A-4147-A177-3AD203B41FA5}">
                      <a16:colId xmlns:a16="http://schemas.microsoft.com/office/drawing/2014/main" val="116212987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23382217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Rank </a:t>
                      </a:r>
                    </a:p>
                  </a:txBody>
                  <a:tcPr marL="4948" marR="4948" marT="49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3764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Project Name</a:t>
                      </a:r>
                    </a:p>
                  </a:txBody>
                  <a:tcPr marL="4948" marR="4948" marT="49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3764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Description</a:t>
                      </a:r>
                    </a:p>
                  </a:txBody>
                  <a:tcPr marL="4948" marR="4948" marT="49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37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Sponsor/Location</a:t>
                      </a:r>
                    </a:p>
                  </a:txBody>
                  <a:tcPr marL="4948" marR="4948" marT="49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37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Notes</a:t>
                      </a:r>
                    </a:p>
                  </a:txBody>
                  <a:tcPr marL="4948" marR="4948" marT="49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376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6175101"/>
                  </a:ext>
                </a:extLst>
              </a:tr>
              <a:tr h="210312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948" marR="4948" marT="49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SR 50 Realignment/ South Lake Trail, Phase  3</a:t>
                      </a:r>
                    </a:p>
                  </a:txBody>
                  <a:tcPr marL="4948" marR="4948" marT="49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Realignment</a:t>
                      </a:r>
                    </a:p>
                  </a:txBody>
                  <a:tcPr marL="4948" marR="4948" marT="49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FDOT</a:t>
                      </a:r>
                    </a:p>
                  </a:txBody>
                  <a:tcPr marL="4948" marR="4948" marT="49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948" marR="4948" marT="49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2696040"/>
                  </a:ext>
                </a:extLst>
              </a:tr>
              <a:tr h="210312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4948" marR="4948" marT="49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SR 35 (US 301)</a:t>
                      </a:r>
                    </a:p>
                  </a:txBody>
                  <a:tcPr marL="4948" marR="4948" marT="49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Widen to 4 Lanes</a:t>
                      </a:r>
                    </a:p>
                  </a:txBody>
                  <a:tcPr marL="4948" marR="4948" marT="49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FDOT</a:t>
                      </a:r>
                    </a:p>
                  </a:txBody>
                  <a:tcPr marL="4948" marR="4948" marT="49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948" marR="4948" marT="49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04318522"/>
                  </a:ext>
                </a:extLst>
              </a:tr>
              <a:tr h="210312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4948" marR="4948" marT="49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C-470 - Segment 1</a:t>
                      </a:r>
                    </a:p>
                  </a:txBody>
                  <a:tcPr marL="4948" marR="4948" marT="49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Widen to 4 Lanes</a:t>
                      </a:r>
                    </a:p>
                  </a:txBody>
                  <a:tcPr marL="4948" marR="4948" marT="49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FDOT</a:t>
                      </a:r>
                    </a:p>
                  </a:txBody>
                  <a:tcPr marL="4948" marR="4948" marT="49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948" marR="4948" marT="49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68894767"/>
                  </a:ext>
                </a:extLst>
              </a:tr>
              <a:tr h="210312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4948" marR="4948" marT="49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Wekiva Trail Segment 2</a:t>
                      </a:r>
                    </a:p>
                  </a:txBody>
                  <a:tcPr marL="4948" marR="4948" marT="49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Mixed Use Trail</a:t>
                      </a:r>
                    </a:p>
                  </a:txBody>
                  <a:tcPr marL="4948" marR="4948" marT="49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LC</a:t>
                      </a:r>
                    </a:p>
                  </a:txBody>
                  <a:tcPr marL="4948" marR="4948" marT="49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948" marR="4948" marT="49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2182973"/>
                  </a:ext>
                </a:extLst>
              </a:tr>
              <a:tr h="210312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4948" marR="4948" marT="49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Wekiva Trail Segment 1</a:t>
                      </a:r>
                    </a:p>
                  </a:txBody>
                  <a:tcPr marL="4948" marR="4948" marT="49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Mixed Use Trail</a:t>
                      </a:r>
                    </a:p>
                  </a:txBody>
                  <a:tcPr marL="4948" marR="4948" marT="49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LC/MD</a:t>
                      </a:r>
                    </a:p>
                  </a:txBody>
                  <a:tcPr marL="4948" marR="4948" marT="49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48" marR="4948" marT="49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8710794"/>
                  </a:ext>
                </a:extLst>
              </a:tr>
              <a:tr h="210312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4948" marR="4948" marT="49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South Sumter Connector Trail</a:t>
                      </a:r>
                    </a:p>
                  </a:txBody>
                  <a:tcPr marL="4948" marR="4948" marT="49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Mixed Use Trail</a:t>
                      </a:r>
                    </a:p>
                  </a:txBody>
                  <a:tcPr marL="4948" marR="4948" marT="49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FDOT</a:t>
                      </a:r>
                    </a:p>
                  </a:txBody>
                  <a:tcPr marL="4948" marR="4948" marT="49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948" marR="4948" marT="49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0986143"/>
                  </a:ext>
                </a:extLst>
              </a:tr>
              <a:tr h="210312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4948" marR="4948" marT="49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 470 - Segment 3</a:t>
                      </a:r>
                    </a:p>
                  </a:txBody>
                  <a:tcPr marL="4948" marR="4948" marT="49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Widen to 4 Lanes</a:t>
                      </a:r>
                    </a:p>
                  </a:txBody>
                  <a:tcPr marL="4948" marR="4948" marT="49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FDOT</a:t>
                      </a:r>
                    </a:p>
                  </a:txBody>
                  <a:tcPr marL="4948" marR="4948" marT="49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948" marR="4948" marT="49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7612268"/>
                  </a:ext>
                </a:extLst>
              </a:tr>
              <a:tr h="210312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4948" marR="4948" marT="49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 48/470 - Segment 4</a:t>
                      </a:r>
                    </a:p>
                  </a:txBody>
                  <a:tcPr marL="4948" marR="4948" marT="49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Widen to 4 Lanes</a:t>
                      </a:r>
                    </a:p>
                  </a:txBody>
                  <a:tcPr marL="4948" marR="4948" marT="49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FDOT</a:t>
                      </a:r>
                    </a:p>
                  </a:txBody>
                  <a:tcPr marL="4948" marR="4948" marT="49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948" marR="4948" marT="49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9320692"/>
                  </a:ext>
                </a:extLst>
              </a:tr>
              <a:tr h="210312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4948" marR="4948" marT="49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F1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Round Lake Road Extension Phase I</a:t>
                      </a:r>
                    </a:p>
                  </a:txBody>
                  <a:tcPr marL="4948" marR="4948" marT="49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F1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 Alignment/Add Lanes</a:t>
                      </a:r>
                    </a:p>
                  </a:txBody>
                  <a:tcPr marL="4948" marR="4948" marT="49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F1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LC</a:t>
                      </a:r>
                    </a:p>
                  </a:txBody>
                  <a:tcPr marL="4948" marR="4948" marT="49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F1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Moved from Design</a:t>
                      </a:r>
                    </a:p>
                  </a:txBody>
                  <a:tcPr marL="4948" marR="4948" marT="49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F1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6649333"/>
                  </a:ext>
                </a:extLst>
              </a:tr>
              <a:tr h="21031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4948" marR="4948" marT="49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algn="l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SR 50 from US 301 to CR 33</a:t>
                      </a:r>
                    </a:p>
                  </a:txBody>
                  <a:tcPr marL="4948" marR="4948" marT="49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algn="l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Widen to 4 Lanes</a:t>
                      </a:r>
                    </a:p>
                  </a:txBody>
                  <a:tcPr marL="4948" marR="4948" marT="49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FDOT</a:t>
                      </a:r>
                    </a:p>
                  </a:txBody>
                  <a:tcPr marL="4948" marR="4948" marT="49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948" marR="4948" marT="49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80744504"/>
                  </a:ext>
                </a:extLst>
              </a:tr>
              <a:tr h="210312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4948" marR="4948" marT="49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 44 Bypass/Deland Rd (Eustis Middle School)</a:t>
                      </a:r>
                    </a:p>
                  </a:txBody>
                  <a:tcPr marL="4948" marR="4948" marT="49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 Sidewalk</a:t>
                      </a:r>
                    </a:p>
                  </a:txBody>
                  <a:tcPr marL="4948" marR="4948" marT="49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LC</a:t>
                      </a:r>
                    </a:p>
                  </a:txBody>
                  <a:tcPr marL="4948" marR="4948" marT="49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Moved from #15</a:t>
                      </a:r>
                    </a:p>
                  </a:txBody>
                  <a:tcPr marL="4948" marR="4948" marT="49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7629496"/>
                  </a:ext>
                </a:extLst>
              </a:tr>
              <a:tr h="210312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4948" marR="4948" marT="49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East Orange Ave</a:t>
                      </a:r>
                    </a:p>
                  </a:txBody>
                  <a:tcPr marL="4948" marR="4948" marT="49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 Sidewalk</a:t>
                      </a:r>
                    </a:p>
                  </a:txBody>
                  <a:tcPr marL="4948" marR="4948" marT="49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LC</a:t>
                      </a:r>
                    </a:p>
                  </a:txBody>
                  <a:tcPr marL="4948" marR="4948" marT="49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Moved from #12</a:t>
                      </a:r>
                    </a:p>
                  </a:txBody>
                  <a:tcPr marL="4948" marR="4948" marT="49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5512473"/>
                  </a:ext>
                </a:extLst>
              </a:tr>
              <a:tr h="210312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4948" marR="4948" marT="49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Radio Rd (Treadway Elementary)</a:t>
                      </a:r>
                    </a:p>
                  </a:txBody>
                  <a:tcPr marL="4948" marR="4948" marT="49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 Sidewalk</a:t>
                      </a:r>
                    </a:p>
                  </a:txBody>
                  <a:tcPr marL="4948" marR="4948" marT="49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LC</a:t>
                      </a:r>
                    </a:p>
                  </a:txBody>
                  <a:tcPr marL="4948" marR="4948" marT="49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Moved from #13</a:t>
                      </a:r>
                    </a:p>
                  </a:txBody>
                  <a:tcPr marL="4948" marR="4948" marT="49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5456878"/>
                  </a:ext>
                </a:extLst>
              </a:tr>
              <a:tr h="210312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4948" marR="4948" marT="49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 561 (Monroe St) Astatula Elementary</a:t>
                      </a:r>
                    </a:p>
                  </a:txBody>
                  <a:tcPr marL="4948" marR="4948" marT="49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 Sidewalk</a:t>
                      </a:r>
                    </a:p>
                  </a:txBody>
                  <a:tcPr marL="4948" marR="4948" marT="49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LC</a:t>
                      </a:r>
                    </a:p>
                  </a:txBody>
                  <a:tcPr marL="4948" marR="4948" marT="49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Moved from #14</a:t>
                      </a:r>
                    </a:p>
                  </a:txBody>
                  <a:tcPr marL="4948" marR="4948" marT="49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165765"/>
                  </a:ext>
                </a:extLst>
              </a:tr>
              <a:tr h="210312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4948" marR="4948" marT="49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Hancock Rd (Lost Lake Elementary)</a:t>
                      </a:r>
                    </a:p>
                  </a:txBody>
                  <a:tcPr marL="4948" marR="4948" marT="49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 Sidewalk</a:t>
                      </a:r>
                    </a:p>
                  </a:txBody>
                  <a:tcPr marL="4948" marR="4948" marT="49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LC</a:t>
                      </a:r>
                    </a:p>
                  </a:txBody>
                  <a:tcPr marL="4948" marR="4948" marT="49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948" marR="4948" marT="49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8685365"/>
                  </a:ext>
                </a:extLst>
              </a:tr>
              <a:tr h="210312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4948" marR="4948" marT="49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Log House Rd (Pine Ridge Elementary School)</a:t>
                      </a:r>
                    </a:p>
                  </a:txBody>
                  <a:tcPr marL="4948" marR="4948" marT="49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 Sidewalk</a:t>
                      </a:r>
                    </a:p>
                  </a:txBody>
                  <a:tcPr marL="4948" marR="4948" marT="49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LC</a:t>
                      </a:r>
                    </a:p>
                  </a:txBody>
                  <a:tcPr marL="4948" marR="4948" marT="49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948" marR="4948" marT="49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451620"/>
                  </a:ext>
                </a:extLst>
              </a:tr>
              <a:tr h="210312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4948" marR="4948" marT="49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Lakeshore Dr (Pine Ridge Elementary School)</a:t>
                      </a:r>
                    </a:p>
                  </a:txBody>
                  <a:tcPr marL="4948" marR="4948" marT="49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 Sidewalk</a:t>
                      </a:r>
                    </a:p>
                  </a:txBody>
                  <a:tcPr marL="4948" marR="4948" marT="49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LC</a:t>
                      </a:r>
                    </a:p>
                  </a:txBody>
                  <a:tcPr marL="4948" marR="4948" marT="49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948" marR="4948" marT="49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47988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336171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2F39035E-7364-4E33-8524-8FBE08CB95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532" y="205979"/>
            <a:ext cx="8229600" cy="536971"/>
          </a:xfrm>
        </p:spPr>
        <p:txBody>
          <a:bodyPr>
            <a:normAutofit fontScale="90000"/>
          </a:bodyPr>
          <a:lstStyle/>
          <a:p>
            <a:r>
              <a:rPr lang="en-US" dirty="0"/>
              <a:t>Design Priorities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5ECB8C12-C0F9-4A83-859E-8B97024474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6467986"/>
              </p:ext>
            </p:extLst>
          </p:nvPr>
        </p:nvGraphicFramePr>
        <p:xfrm>
          <a:off x="228600" y="1200150"/>
          <a:ext cx="8686800" cy="3657600"/>
        </p:xfrm>
        <a:graphic>
          <a:graphicData uri="http://schemas.openxmlformats.org/drawingml/2006/table">
            <a:tbl>
              <a:tblPr/>
              <a:tblGrid>
                <a:gridCol w="440536">
                  <a:extLst>
                    <a:ext uri="{9D8B030D-6E8A-4147-A177-3AD203B41FA5}">
                      <a16:colId xmlns:a16="http://schemas.microsoft.com/office/drawing/2014/main" val="2086539546"/>
                    </a:ext>
                  </a:extLst>
                </a:gridCol>
                <a:gridCol w="3674264">
                  <a:extLst>
                    <a:ext uri="{9D8B030D-6E8A-4147-A177-3AD203B41FA5}">
                      <a16:colId xmlns:a16="http://schemas.microsoft.com/office/drawing/2014/main" val="1285153401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1557231625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166666777"/>
                    </a:ext>
                  </a:extLst>
                </a:gridCol>
                <a:gridCol w="1981200">
                  <a:extLst>
                    <a:ext uri="{9D8B030D-6E8A-4147-A177-3AD203B41FA5}">
                      <a16:colId xmlns:a16="http://schemas.microsoft.com/office/drawing/2014/main" val="424968154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Rank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3764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Project Name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3764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Description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37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Sponsor/Location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37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Notes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376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509149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Sumter County ITS (Phase 2)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ITS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SC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776234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F1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 437 Realignment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F1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 Alignment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F1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LC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F1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Moved from ROW with new limits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F1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825676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Sorrento Ave from Orange Ave to Hojin St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Complete Streets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LC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Moved from #15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5902323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US 27 from SR 44 to US 441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Complete Streets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866144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F1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 455 from Magnolia Island Blvd to Hartwood Marsh Rd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F1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Widen to 4 Lanes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F1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LC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F1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Moved from PD&amp;E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F1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884276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Hartwood Marsh Rd from Heritage Hills Blvd to Orange County Line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Paved Shoulders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LC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Moved from #5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430738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Black Bear Scenic Trail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SUNTrail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FDOT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0607594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Peninsula (Captain Haynes) Roadway Extension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 Roadway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TAV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7744372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Umatilla SR 19 from CR 450-A to Old Mill Stream RV Park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Complete Streets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UMA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077590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SR 91 (FL TPK) from Minneola Interchange to CR 470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Widen to 8 Lanes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FTE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4785863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SR 91 (FL TPK) from CR 470 to SR 25 (US 27)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Widen to 8 Lanes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FTE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397790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SR 91 (FL TPK) from SR 35 (US 301) to CR 470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Widen to 8 Lanes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FTE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570487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Picciola Rd from US 441 to Sail Fish Ave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 Sidewalk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LC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3835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Old US 441 from N Disston Ave to N McDonald St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Complete Streets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TAV/MD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152014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Hammock Ridge Roundabout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Roundabout Design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LC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Moved from #17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49190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552345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2F39035E-7364-4E33-8524-8FBE08CB95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532" y="205979"/>
            <a:ext cx="8229600" cy="536971"/>
          </a:xfrm>
        </p:spPr>
        <p:txBody>
          <a:bodyPr>
            <a:normAutofit fontScale="90000"/>
          </a:bodyPr>
          <a:lstStyle/>
          <a:p>
            <a:r>
              <a:rPr lang="en-US" dirty="0"/>
              <a:t>Design Priorities, cont.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5ECB8C12-C0F9-4A83-859E-8B97024474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4746870"/>
              </p:ext>
            </p:extLst>
          </p:nvPr>
        </p:nvGraphicFramePr>
        <p:xfrm>
          <a:off x="228600" y="1200150"/>
          <a:ext cx="8686800" cy="3657600"/>
        </p:xfrm>
        <a:graphic>
          <a:graphicData uri="http://schemas.openxmlformats.org/drawingml/2006/table">
            <a:tbl>
              <a:tblPr/>
              <a:tblGrid>
                <a:gridCol w="440536">
                  <a:extLst>
                    <a:ext uri="{9D8B030D-6E8A-4147-A177-3AD203B41FA5}">
                      <a16:colId xmlns:a16="http://schemas.microsoft.com/office/drawing/2014/main" val="2086539546"/>
                    </a:ext>
                  </a:extLst>
                </a:gridCol>
                <a:gridCol w="3369464">
                  <a:extLst>
                    <a:ext uri="{9D8B030D-6E8A-4147-A177-3AD203B41FA5}">
                      <a16:colId xmlns:a16="http://schemas.microsoft.com/office/drawing/2014/main" val="1285153401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1557231625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166666777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424968154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Rank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3764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Project Name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3764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Description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37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Sponsor/Location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37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376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509149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algn="l" fontAlgn="b">
                        <a:spcBef>
                          <a:spcPts val="0"/>
                        </a:spcBef>
                      </a:pP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Wellness Way from US 27 to SR 429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algn="l" fontAlgn="b">
                        <a:spcBef>
                          <a:spcPts val="0"/>
                        </a:spcBef>
                      </a:pP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 Road, Alternative Corridor Evaluation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LC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Moved from #20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4779233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algn="l" fontAlgn="b">
                        <a:spcBef>
                          <a:spcPts val="0"/>
                        </a:spcBef>
                      </a:pP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 561A from CR 561 to N Hancock Rd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algn="l" fontAlgn="b">
                        <a:spcBef>
                          <a:spcPts val="0"/>
                        </a:spcBef>
                      </a:pP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Paved Shoulders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LC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Moved from #18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983829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>
                        <a:spcBef>
                          <a:spcPts val="0"/>
                        </a:spcBef>
                      </a:pP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Radio Rd &amp; Treadway School Rd Roundabout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>
                        <a:spcBef>
                          <a:spcPts val="0"/>
                        </a:spcBef>
                      </a:pP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Roundabout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LC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5213689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>
                        <a:spcBef>
                          <a:spcPts val="0"/>
                        </a:spcBef>
                      </a:pP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Rolling Acres Rd from Lake Ella Rd to W Lady Lake Ave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>
                        <a:spcBef>
                          <a:spcPts val="0"/>
                        </a:spcBef>
                      </a:pP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Paved Shoulders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LC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889365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>
                        <a:spcBef>
                          <a:spcPts val="0"/>
                        </a:spcBef>
                      </a:pP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 455 from Hartwood Marsh Rd to CFX Lake-Orange Connector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>
                        <a:spcBef>
                          <a:spcPts val="0"/>
                        </a:spcBef>
                      </a:pP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Road Extension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LC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851090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>
                        <a:spcBef>
                          <a:spcPts val="0"/>
                        </a:spcBef>
                      </a:pP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Lakeshore Dr from Hammock Ridge to Lakeshore Dr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>
                        <a:spcBef>
                          <a:spcPts val="0"/>
                        </a:spcBef>
                      </a:pP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 Sidewalk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LC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80307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>
                        <a:spcBef>
                          <a:spcPts val="0"/>
                        </a:spcBef>
                      </a:pP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Micro Racetrack Rd from CR 466A to Lake Ella Rd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>
                        <a:spcBef>
                          <a:spcPts val="0"/>
                        </a:spcBef>
                      </a:pP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Paved Shoulders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LC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116483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F1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>
                        <a:spcBef>
                          <a:spcPts val="0"/>
                        </a:spcBef>
                      </a:pP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Montverde Greenway Trail Extension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F1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>
                        <a:spcBef>
                          <a:spcPts val="0"/>
                        </a:spcBef>
                      </a:pP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3042 FT extension to existing trail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F1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LC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F1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Moved from Candidate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F1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966853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>
                        <a:spcBef>
                          <a:spcPts val="0"/>
                        </a:spcBef>
                      </a:pP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East Avenue from Grand Hwy to Minnehaha Ave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>
                        <a:spcBef>
                          <a:spcPts val="0"/>
                        </a:spcBef>
                      </a:pP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Complete Streets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CLR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455472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>
                        <a:spcBef>
                          <a:spcPts val="0"/>
                        </a:spcBef>
                      </a:pP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US 301 from C-466A to C-44A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>
                        <a:spcBef>
                          <a:spcPts val="0"/>
                        </a:spcBef>
                      </a:pP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Complete Streets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WW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5553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>
                        <a:spcBef>
                          <a:spcPts val="0"/>
                        </a:spcBef>
                      </a:pP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Sumter County ITS (Phase 3)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>
                        <a:spcBef>
                          <a:spcPts val="0"/>
                        </a:spcBef>
                      </a:pP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ITS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SC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03358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>
                        <a:spcBef>
                          <a:spcPts val="0"/>
                        </a:spcBef>
                      </a:pP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SR 40 Black Bear Trail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>
                        <a:spcBef>
                          <a:spcPts val="0"/>
                        </a:spcBef>
                      </a:pP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Multi-Use Trail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LC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832652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>
                        <a:spcBef>
                          <a:spcPts val="0"/>
                        </a:spcBef>
                      </a:pP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Intelligent Transportation System (ITS)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>
                        <a:spcBef>
                          <a:spcPts val="0"/>
                        </a:spcBef>
                      </a:pP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Initial Deployment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LC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Moved from #22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737709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>
                        <a:spcBef>
                          <a:spcPts val="0"/>
                        </a:spcBef>
                      </a:pP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Intelligent Transportation System (ITS)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>
                        <a:spcBef>
                          <a:spcPts val="0"/>
                        </a:spcBef>
                      </a:pP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ITS Fiber Infrastructure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LC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Moved from #23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388257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>
                        <a:spcBef>
                          <a:spcPts val="0"/>
                        </a:spcBef>
                      </a:pP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Griffin Rd (Carver Middle School)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>
                        <a:spcBef>
                          <a:spcPts val="0"/>
                        </a:spcBef>
                      </a:pP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 Sidewalk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LC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95565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084270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2F39035E-7364-4E33-8524-8FBE08CB95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532" y="57150"/>
            <a:ext cx="8229600" cy="838202"/>
          </a:xfrm>
        </p:spPr>
        <p:txBody>
          <a:bodyPr>
            <a:normAutofit/>
          </a:bodyPr>
          <a:lstStyle/>
          <a:p>
            <a:r>
              <a:rPr lang="en-US" sz="3200" dirty="0"/>
              <a:t>PD&amp;E Priorities 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CEB8BA0F-A130-4CC2-BA4A-6DEA8FFB037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16943567"/>
              </p:ext>
            </p:extLst>
          </p:nvPr>
        </p:nvGraphicFramePr>
        <p:xfrm>
          <a:off x="228599" y="1352550"/>
          <a:ext cx="8686801" cy="2743200"/>
        </p:xfrm>
        <a:graphic>
          <a:graphicData uri="http://schemas.openxmlformats.org/drawingml/2006/table">
            <a:tbl>
              <a:tblPr/>
              <a:tblGrid>
                <a:gridCol w="384478">
                  <a:extLst>
                    <a:ext uri="{9D8B030D-6E8A-4147-A177-3AD203B41FA5}">
                      <a16:colId xmlns:a16="http://schemas.microsoft.com/office/drawing/2014/main" val="1885140572"/>
                    </a:ext>
                  </a:extLst>
                </a:gridCol>
                <a:gridCol w="2892123">
                  <a:extLst>
                    <a:ext uri="{9D8B030D-6E8A-4147-A177-3AD203B41FA5}">
                      <a16:colId xmlns:a16="http://schemas.microsoft.com/office/drawing/2014/main" val="322809776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12933764"/>
                    </a:ext>
                  </a:extLst>
                </a:gridCol>
                <a:gridCol w="1514514">
                  <a:extLst>
                    <a:ext uri="{9D8B030D-6E8A-4147-A177-3AD203B41FA5}">
                      <a16:colId xmlns:a16="http://schemas.microsoft.com/office/drawing/2014/main" val="4226409364"/>
                    </a:ext>
                  </a:extLst>
                </a:gridCol>
                <a:gridCol w="1838286">
                  <a:extLst>
                    <a:ext uri="{9D8B030D-6E8A-4147-A177-3AD203B41FA5}">
                      <a16:colId xmlns:a16="http://schemas.microsoft.com/office/drawing/2014/main" val="2000328455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Rank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3764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>
                        <a:spcBef>
                          <a:spcPts val="0"/>
                        </a:spcBef>
                      </a:pPr>
                      <a:r>
                        <a:rPr lang="en-U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Project Name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3764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>
                        <a:spcBef>
                          <a:spcPts val="0"/>
                        </a:spcBef>
                      </a:pPr>
                      <a:r>
                        <a:rPr lang="en-U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Description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37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Sponsor/Location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37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Notes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376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673236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algn="l" fontAlgn="b">
                        <a:spcBef>
                          <a:spcPts val="0"/>
                        </a:spcBef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US 27 &amp; SR 44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algn="l" fontAlgn="b">
                        <a:spcBef>
                          <a:spcPts val="0"/>
                        </a:spcBef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Intersection Improvement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FDOT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7878038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algn="l" fontAlgn="b">
                        <a:spcBef>
                          <a:spcPts val="0"/>
                        </a:spcBef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US 27 from CR 561 (S) to SR 91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algn="l" fontAlgn="b">
                        <a:spcBef>
                          <a:spcPts val="0"/>
                        </a:spcBef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Widen to 6 Lanes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FDOT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216925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algn="l" fontAlgn="b">
                        <a:spcBef>
                          <a:spcPts val="0"/>
                        </a:spcBef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Hartwood Marsh Rd from US 27 to Savanna Ridge Ln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algn="l" fontAlgn="b">
                        <a:spcBef>
                          <a:spcPts val="0"/>
                        </a:spcBef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 4 Lane Road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LC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Moved from #8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532473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algn="l" fontAlgn="b">
                        <a:spcBef>
                          <a:spcPts val="0"/>
                        </a:spcBef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North Lake Trail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algn="l" fontAlgn="b">
                        <a:spcBef>
                          <a:spcPts val="0"/>
                        </a:spcBef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 Trail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UMA/LC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5992016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algn="l" fontAlgn="b">
                        <a:spcBef>
                          <a:spcPts val="0"/>
                        </a:spcBef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SR 44 from Orange Ave to CR 46A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algn="l" fontAlgn="b">
                        <a:spcBef>
                          <a:spcPts val="0"/>
                        </a:spcBef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Widen to 4 Lanes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FDOT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69020579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algn="l" fontAlgn="b">
                        <a:spcBef>
                          <a:spcPts val="0"/>
                        </a:spcBef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SR 19 from SR 50 to CR 455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algn="l" fontAlgn="b">
                        <a:spcBef>
                          <a:spcPts val="0"/>
                        </a:spcBef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Widen to 4 Lanes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FDOT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908474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algn="l" fontAlgn="b">
                        <a:spcBef>
                          <a:spcPts val="0"/>
                        </a:spcBef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Fosgate Rd Extension and Bridge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algn="l" fontAlgn="b">
                        <a:spcBef>
                          <a:spcPts val="0"/>
                        </a:spcBef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 Roadway and Bridge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FTE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27654659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F1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>
                        <a:spcBef>
                          <a:spcPts val="0"/>
                        </a:spcBef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Rolling Acres Rd (Lady Lake Ave to Griffin Ave)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F1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>
                        <a:spcBef>
                          <a:spcPts val="0"/>
                        </a:spcBef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Widen to 4 Lanes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F1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LC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F1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Moved from Design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F1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255625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algn="l" fontAlgn="b">
                        <a:spcBef>
                          <a:spcPts val="0"/>
                        </a:spcBef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 561A from CR 561 to CR 455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algn="l" fontAlgn="b">
                        <a:spcBef>
                          <a:spcPts val="0"/>
                        </a:spcBef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Realignment &amp; Roundabout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LC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628157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F1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>
                        <a:spcBef>
                          <a:spcPts val="0"/>
                        </a:spcBef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SR 50 Complete Streets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F1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>
                        <a:spcBef>
                          <a:spcPts val="0"/>
                        </a:spcBef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Complete Streets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F1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CLR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F1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Moved from Planning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F1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950676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F1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>
                        <a:spcBef>
                          <a:spcPts val="0"/>
                        </a:spcBef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Tav-Dora Trail Study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F1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>
                        <a:spcBef>
                          <a:spcPts val="0"/>
                        </a:spcBef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 Trail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F1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TAV, MD, LC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F1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Moved from Planning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F1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80819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62232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2F39035E-7364-4E33-8524-8FBE08CB95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532" y="205979"/>
            <a:ext cx="8229600" cy="536971"/>
          </a:xfrm>
        </p:spPr>
        <p:txBody>
          <a:bodyPr>
            <a:normAutofit fontScale="90000"/>
          </a:bodyPr>
          <a:lstStyle/>
          <a:p>
            <a:r>
              <a:rPr lang="en-US" dirty="0"/>
              <a:t>Planning Priorities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942C5AD0-79D7-464B-9BDB-DE0E6F642E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3323174"/>
              </p:ext>
            </p:extLst>
          </p:nvPr>
        </p:nvGraphicFramePr>
        <p:xfrm>
          <a:off x="228600" y="1198251"/>
          <a:ext cx="8686800" cy="3048000"/>
        </p:xfrm>
        <a:graphic>
          <a:graphicData uri="http://schemas.openxmlformats.org/drawingml/2006/table">
            <a:tbl>
              <a:tblPr/>
              <a:tblGrid>
                <a:gridCol w="460227">
                  <a:extLst>
                    <a:ext uri="{9D8B030D-6E8A-4147-A177-3AD203B41FA5}">
                      <a16:colId xmlns:a16="http://schemas.microsoft.com/office/drawing/2014/main" val="1325681338"/>
                    </a:ext>
                  </a:extLst>
                </a:gridCol>
                <a:gridCol w="3120920">
                  <a:extLst>
                    <a:ext uri="{9D8B030D-6E8A-4147-A177-3AD203B41FA5}">
                      <a16:colId xmlns:a16="http://schemas.microsoft.com/office/drawing/2014/main" val="2976233509"/>
                    </a:ext>
                  </a:extLst>
                </a:gridCol>
                <a:gridCol w="2675074">
                  <a:extLst>
                    <a:ext uri="{9D8B030D-6E8A-4147-A177-3AD203B41FA5}">
                      <a16:colId xmlns:a16="http://schemas.microsoft.com/office/drawing/2014/main" val="62280485"/>
                    </a:ext>
                  </a:extLst>
                </a:gridCol>
                <a:gridCol w="1064277">
                  <a:extLst>
                    <a:ext uri="{9D8B030D-6E8A-4147-A177-3AD203B41FA5}">
                      <a16:colId xmlns:a16="http://schemas.microsoft.com/office/drawing/2014/main" val="2154544500"/>
                    </a:ext>
                  </a:extLst>
                </a:gridCol>
                <a:gridCol w="1366302">
                  <a:extLst>
                    <a:ext uri="{9D8B030D-6E8A-4147-A177-3AD203B41FA5}">
                      <a16:colId xmlns:a16="http://schemas.microsoft.com/office/drawing/2014/main" val="3645204514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Rank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3764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Project Name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3764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Description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37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Sponsor/Location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37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Notes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376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760516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sng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000" b="0" i="0" u="none" strike="sng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Webster SR 471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000" b="0" i="0" u="none" strike="sng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Complete Streets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sng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WEB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Removed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408511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Wolf Branch Innovation Blvd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 4 Lane Road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4301739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Orange St &amp; Broad St (SR 50)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Complete Streets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GRV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647423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Eustis SR 19 Complete Streets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Complete Streets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EUS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5385394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West Main St Improvements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Curb &amp; Gutter, ADA Upgrade, On Street Parking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96472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East Main St Improvements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Curb &amp; Gutter, ADA Upgrade, On Street Parking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540672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I-75 Exit 309 Sumter Scenic Byway Project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Enhancement of Interstate Exit to National Cemetery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SUMTER SCENIC BYWAY/SC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483393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Lake Denham Trail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 Trail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74451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Wekiva Parkway Trail Segment 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Mixed Use Trail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LC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763864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F1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 435 from Orange County Line to SR 46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F1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Complete Streets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F1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LC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F1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Moved from Design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F1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869012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F1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Cagan's Crossing Pedestrian Overpass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F1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Pedestrian Overpass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F1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LC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F1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Moved from #11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F1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3515199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Central Lake Trail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Feasibility Study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HH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34296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41210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2F39035E-7364-4E33-8524-8FBE08CB95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532" y="205979"/>
            <a:ext cx="8229600" cy="536971"/>
          </a:xfrm>
        </p:spPr>
        <p:txBody>
          <a:bodyPr>
            <a:normAutofit fontScale="90000"/>
          </a:bodyPr>
          <a:lstStyle/>
          <a:p>
            <a:r>
              <a:rPr lang="en-US" dirty="0"/>
              <a:t>Transit Priorities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5ECB8C12-C0F9-4A83-859E-8B97024474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544522"/>
              </p:ext>
            </p:extLst>
          </p:nvPr>
        </p:nvGraphicFramePr>
        <p:xfrm>
          <a:off x="228600" y="1200150"/>
          <a:ext cx="8686800" cy="1645920"/>
        </p:xfrm>
        <a:graphic>
          <a:graphicData uri="http://schemas.openxmlformats.org/drawingml/2006/table">
            <a:tbl>
              <a:tblPr/>
              <a:tblGrid>
                <a:gridCol w="627764">
                  <a:extLst>
                    <a:ext uri="{9D8B030D-6E8A-4147-A177-3AD203B41FA5}">
                      <a16:colId xmlns:a16="http://schemas.microsoft.com/office/drawing/2014/main" val="2086539546"/>
                    </a:ext>
                  </a:extLst>
                </a:gridCol>
                <a:gridCol w="6104506">
                  <a:extLst>
                    <a:ext uri="{9D8B030D-6E8A-4147-A177-3AD203B41FA5}">
                      <a16:colId xmlns:a16="http://schemas.microsoft.com/office/drawing/2014/main" val="1285153401"/>
                    </a:ext>
                  </a:extLst>
                </a:gridCol>
                <a:gridCol w="1954530">
                  <a:extLst>
                    <a:ext uri="{9D8B030D-6E8A-4147-A177-3AD203B41FA5}">
                      <a16:colId xmlns:a16="http://schemas.microsoft.com/office/drawing/2014/main" val="424968154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Rank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3764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05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Description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37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Notes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376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509149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Weekend Service Routes 1-5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From Lake Xpress </a:t>
                      </a:r>
                    </a:p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Transit Development Plan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776234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F1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Evaluate need for weekend, evening, and connecting Clermont to Leesburg service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F1F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F1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825676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Evening Service Routes 1-5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5902323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Clermont-Minneola Circulate (Rt. 6)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866144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F1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Double Frequency Routes 1-6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F1F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F1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88427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130955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1B785D-4822-4BE3-BED8-A3B0064ED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38100"/>
            <a:ext cx="8229600" cy="857250"/>
          </a:xfrm>
        </p:spPr>
        <p:txBody>
          <a:bodyPr/>
          <a:lstStyle/>
          <a:p>
            <a:r>
              <a:rPr lang="en-US" sz="3200" dirty="0"/>
              <a:t>Top 15 Priorities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90172DBC-6764-4E8E-9C7E-24F7A2DB5B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3559535"/>
              </p:ext>
            </p:extLst>
          </p:nvPr>
        </p:nvGraphicFramePr>
        <p:xfrm>
          <a:off x="541021" y="1123950"/>
          <a:ext cx="8115299" cy="3874290"/>
        </p:xfrm>
        <a:graphic>
          <a:graphicData uri="http://schemas.openxmlformats.org/drawingml/2006/table">
            <a:tbl>
              <a:tblPr firstRow="1" firstCol="1" bandRow="1"/>
              <a:tblGrid>
                <a:gridCol w="523567">
                  <a:extLst>
                    <a:ext uri="{9D8B030D-6E8A-4147-A177-3AD203B41FA5}">
                      <a16:colId xmlns:a16="http://schemas.microsoft.com/office/drawing/2014/main" val="2332095668"/>
                    </a:ext>
                  </a:extLst>
                </a:gridCol>
                <a:gridCol w="2879622">
                  <a:extLst>
                    <a:ext uri="{9D8B030D-6E8A-4147-A177-3AD203B41FA5}">
                      <a16:colId xmlns:a16="http://schemas.microsoft.com/office/drawing/2014/main" val="891638597"/>
                    </a:ext>
                  </a:extLst>
                </a:gridCol>
                <a:gridCol w="1657964">
                  <a:extLst>
                    <a:ext uri="{9D8B030D-6E8A-4147-A177-3AD203B41FA5}">
                      <a16:colId xmlns:a16="http://schemas.microsoft.com/office/drawing/2014/main" val="4050439358"/>
                    </a:ext>
                  </a:extLst>
                </a:gridCol>
                <a:gridCol w="1606347">
                  <a:extLst>
                    <a:ext uri="{9D8B030D-6E8A-4147-A177-3AD203B41FA5}">
                      <a16:colId xmlns:a16="http://schemas.microsoft.com/office/drawing/2014/main" val="3722038295"/>
                    </a:ext>
                  </a:extLst>
                </a:gridCol>
                <a:gridCol w="1447799">
                  <a:extLst>
                    <a:ext uri="{9D8B030D-6E8A-4147-A177-3AD203B41FA5}">
                      <a16:colId xmlns:a16="http://schemas.microsoft.com/office/drawing/2014/main" val="3750945280"/>
                    </a:ext>
                  </a:extLst>
                </a:gridCol>
              </a:tblGrid>
              <a:tr h="2411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Rank </a:t>
                      </a:r>
                    </a:p>
                  </a:txBody>
                  <a:tcPr marL="4948" marR="4948" marT="494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426A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Project Name</a:t>
                      </a:r>
                    </a:p>
                  </a:txBody>
                  <a:tcPr marL="4948" marR="4948" marT="494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426A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Description</a:t>
                      </a:r>
                    </a:p>
                  </a:txBody>
                  <a:tcPr marL="4948" marR="4948" marT="494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426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Sponsor/Location</a:t>
                      </a:r>
                    </a:p>
                  </a:txBody>
                  <a:tcPr marL="4948" marR="4948" marT="494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426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Request for New Funding</a:t>
                      </a:r>
                    </a:p>
                  </a:txBody>
                  <a:tcPr marL="54453" marR="54453" marT="6629" marB="6629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426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3669786"/>
                  </a:ext>
                </a:extLst>
              </a:tr>
              <a:tr h="24115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54453" marR="54453" marT="6629" marB="6629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E5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>
                        <a:spcBef>
                          <a:spcPts val="0"/>
                        </a:spcBef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SR 500/US 441</a:t>
                      </a:r>
                    </a:p>
                  </a:txBody>
                  <a:tcPr marL="5043" marR="5043" marT="504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E5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>
                        <a:spcBef>
                          <a:spcPts val="0"/>
                        </a:spcBef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Widen to 6 Lanes</a:t>
                      </a:r>
                    </a:p>
                  </a:txBody>
                  <a:tcPr marL="5043" marR="5043" marT="504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E5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FDOT</a:t>
                      </a:r>
                    </a:p>
                  </a:txBody>
                  <a:tcPr marL="5043" marR="5043" marT="504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E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CST</a:t>
                      </a:r>
                    </a:p>
                  </a:txBody>
                  <a:tcPr marL="54453" marR="54453" marT="6629" marB="6629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E5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3953194"/>
                  </a:ext>
                </a:extLst>
              </a:tr>
              <a:tr h="24115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54453" marR="54453" marT="6629" marB="6629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>
                        <a:spcBef>
                          <a:spcPts val="0"/>
                        </a:spcBef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SR 500 (US 441) from SR 44 to N of SR 46</a:t>
                      </a:r>
                    </a:p>
                  </a:txBody>
                  <a:tcPr marL="5043" marR="5043" marT="504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>
                        <a:spcBef>
                          <a:spcPts val="0"/>
                        </a:spcBef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Widen to 6 Lanes</a:t>
                      </a:r>
                    </a:p>
                  </a:txBody>
                  <a:tcPr marL="5043" marR="5043" marT="504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FDOT</a:t>
                      </a:r>
                    </a:p>
                  </a:txBody>
                  <a:tcPr marL="5043" marR="5043" marT="504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CST</a:t>
                      </a:r>
                    </a:p>
                  </a:txBody>
                  <a:tcPr marL="54453" marR="54453" marT="6629" marB="6629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3491632"/>
                  </a:ext>
                </a:extLst>
              </a:tr>
              <a:tr h="24115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54453" marR="54453" marT="6629" marB="6629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E5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>
                        <a:spcBef>
                          <a:spcPts val="0"/>
                        </a:spcBef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CR 466A  Phase  3B</a:t>
                      </a:r>
                    </a:p>
                  </a:txBody>
                  <a:tcPr marL="5043" marR="5043" marT="504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E5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>
                        <a:spcBef>
                          <a:spcPts val="0"/>
                        </a:spcBef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Widen to 4 Lanes</a:t>
                      </a:r>
                    </a:p>
                  </a:txBody>
                  <a:tcPr marL="5043" marR="5043" marT="504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E5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LC</a:t>
                      </a:r>
                    </a:p>
                  </a:txBody>
                  <a:tcPr marL="5043" marR="5043" marT="504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E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CST</a:t>
                      </a:r>
                    </a:p>
                  </a:txBody>
                  <a:tcPr marL="54453" marR="54453" marT="6629" marB="6629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E5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8358953"/>
                  </a:ext>
                </a:extLst>
              </a:tr>
              <a:tr h="24115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54453" marR="54453" marT="6629" marB="6629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>
                        <a:spcBef>
                          <a:spcPts val="0"/>
                        </a:spcBef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Sumter County ITS (Phase 1)</a:t>
                      </a:r>
                    </a:p>
                  </a:txBody>
                  <a:tcPr marL="5043" marR="5043" marT="504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>
                        <a:spcBef>
                          <a:spcPts val="0"/>
                        </a:spcBef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ITS</a:t>
                      </a:r>
                    </a:p>
                  </a:txBody>
                  <a:tcPr marL="5043" marR="5043" marT="504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SC</a:t>
                      </a:r>
                    </a:p>
                  </a:txBody>
                  <a:tcPr marL="5043" marR="5043" marT="504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CST</a:t>
                      </a:r>
                    </a:p>
                  </a:txBody>
                  <a:tcPr marL="54453" marR="54453" marT="6629" marB="6629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1434609"/>
                  </a:ext>
                </a:extLst>
              </a:tr>
              <a:tr h="24115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54453" marR="54453" marT="6629" marB="6629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E5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SR 50 Realignment/ South Lake Trail, Phase  3</a:t>
                      </a:r>
                    </a:p>
                  </a:txBody>
                  <a:tcPr marL="4948" marR="4948" marT="494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E5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Realignment</a:t>
                      </a:r>
                    </a:p>
                  </a:txBody>
                  <a:tcPr marL="4948" marR="4948" marT="494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E5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FDOT</a:t>
                      </a:r>
                    </a:p>
                  </a:txBody>
                  <a:tcPr marL="4948" marR="4948" marT="494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E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ROW</a:t>
                      </a:r>
                    </a:p>
                  </a:txBody>
                  <a:tcPr marL="54453" marR="54453" marT="6629" marB="6629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E5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6526143"/>
                  </a:ext>
                </a:extLst>
              </a:tr>
              <a:tr h="24115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54453" marR="54453" marT="6629" marB="6629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SR 35 (US 301)</a:t>
                      </a:r>
                    </a:p>
                  </a:txBody>
                  <a:tcPr marL="4948" marR="4948" marT="494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Widen to 4 Lanes</a:t>
                      </a:r>
                    </a:p>
                  </a:txBody>
                  <a:tcPr marL="4948" marR="4948" marT="494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FDOT</a:t>
                      </a:r>
                    </a:p>
                  </a:txBody>
                  <a:tcPr marL="4948" marR="4948" marT="494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ROW</a:t>
                      </a:r>
                    </a:p>
                  </a:txBody>
                  <a:tcPr marL="54453" marR="54453" marT="6629" marB="6629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5406385"/>
                  </a:ext>
                </a:extLst>
              </a:tr>
              <a:tr h="24115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54453" marR="54453" marT="6629" marB="6629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E5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C-470 - Segment 1</a:t>
                      </a:r>
                    </a:p>
                  </a:txBody>
                  <a:tcPr marL="4948" marR="4948" marT="494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E5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Widen to 4 Lanes</a:t>
                      </a:r>
                    </a:p>
                  </a:txBody>
                  <a:tcPr marL="4948" marR="4948" marT="494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FDOT</a:t>
                      </a:r>
                    </a:p>
                  </a:txBody>
                  <a:tcPr marL="4948" marR="4948" marT="4948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E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ROW</a:t>
                      </a:r>
                    </a:p>
                  </a:txBody>
                  <a:tcPr marL="54453" marR="54453" marT="6629" marB="6629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E5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9068990"/>
                  </a:ext>
                </a:extLst>
              </a:tr>
              <a:tr h="24115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54453" marR="54453" marT="6629" marB="6629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defTabSz="914400" rtl="0" eaLnBrk="1" fontAlgn="b" latinLnBrk="0" hangingPunct="1"/>
                      <a:r>
                        <a:rPr lang="en-US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Sumter County ITS (Phase 2)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defTabSz="914400" rtl="0" eaLnBrk="1" fontAlgn="b" latinLnBrk="0" hangingPunct="1"/>
                      <a:r>
                        <a:rPr lang="en-US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</a:t>
                      </a:r>
                    </a:p>
                  </a:txBody>
                  <a:tcPr marL="54453" marR="54453" marT="6629" marB="6629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7668721"/>
                  </a:ext>
                </a:extLst>
              </a:tr>
              <a:tr h="24115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54453" marR="54453" marT="6629" marB="6629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E5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CR 437 Realignment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E5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New Alignment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E5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E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 </a:t>
                      </a:r>
                    </a:p>
                  </a:txBody>
                  <a:tcPr marL="54453" marR="54453" marT="6629" marB="6629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E5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3223066"/>
                  </a:ext>
                </a:extLst>
              </a:tr>
              <a:tr h="24115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54453" marR="54453" marT="6629" marB="6629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Sorrento Ave from Orange Ave to Hojin St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Complete Streets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</a:t>
                      </a:r>
                    </a:p>
                  </a:txBody>
                  <a:tcPr marL="54453" marR="54453" marT="6629" marB="6629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8847230"/>
                  </a:ext>
                </a:extLst>
              </a:tr>
              <a:tr h="24432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54453" marR="54453" marT="6629" marB="6629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E5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>
                        <a:spcBef>
                          <a:spcPts val="0"/>
                        </a:spcBef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US 27 &amp; SR 44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E5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>
                        <a:spcBef>
                          <a:spcPts val="0"/>
                        </a:spcBef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Intersection Improvement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E5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FDOT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E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PD&amp;E</a:t>
                      </a:r>
                    </a:p>
                  </a:txBody>
                  <a:tcPr marL="54453" marR="54453" marT="6629" marB="6629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E5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0966292"/>
                  </a:ext>
                </a:extLst>
              </a:tr>
              <a:tr h="24432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54453" marR="54453" marT="6629" marB="6629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>
                        <a:spcBef>
                          <a:spcPts val="0"/>
                        </a:spcBef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US 27 from CR 561 (S) to SR 91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>
                        <a:spcBef>
                          <a:spcPts val="0"/>
                        </a:spcBef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Widen to 6 Lanes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FDOT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PD&amp;E</a:t>
                      </a:r>
                    </a:p>
                  </a:txBody>
                  <a:tcPr marL="54453" marR="54453" marT="6629" marB="6629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6696372"/>
                  </a:ext>
                </a:extLst>
              </a:tr>
              <a:tr h="24432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54453" marR="54453" marT="6629" marB="6629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E5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>
                        <a:spcBef>
                          <a:spcPts val="0"/>
                        </a:spcBef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Hartwood Marsh Rd from US 27 to Savanna Ridge Ln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E5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>
                        <a:spcBef>
                          <a:spcPts val="0"/>
                        </a:spcBef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New 4 Lane Road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E5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E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PD&amp;E</a:t>
                      </a:r>
                    </a:p>
                  </a:txBody>
                  <a:tcPr marL="54453" marR="54453" marT="6629" marB="6629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E5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6638071"/>
                  </a:ext>
                </a:extLst>
              </a:tr>
              <a:tr h="24432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54453" marR="54453" marT="6629" marB="6629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Wolf Branch Innovation Blvd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New 4 Lane Road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MD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STUDY</a:t>
                      </a:r>
                    </a:p>
                  </a:txBody>
                  <a:tcPr marL="54453" marR="54453" marT="6629" marB="6629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8605715"/>
                  </a:ext>
                </a:extLst>
              </a:tr>
              <a:tr h="24432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54453" marR="54453" marT="6629" marB="6629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E5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Orange St &amp; Broad St (SR 50)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E5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Complete Streets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E5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GRV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E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STUDY</a:t>
                      </a:r>
                    </a:p>
                  </a:txBody>
                  <a:tcPr marL="54453" marR="54453" marT="6629" marB="6629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E5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78940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793169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rgbClr val="FEC400"/>
      </a:dk1>
      <a:lt1>
        <a:srgbClr val="00A2ED"/>
      </a:lt1>
      <a:dk2>
        <a:srgbClr val="004B6D"/>
      </a:dk2>
      <a:lt2>
        <a:srgbClr val="B18D12"/>
      </a:lt2>
      <a:accent1>
        <a:srgbClr val="19FED3"/>
      </a:accent1>
      <a:accent2>
        <a:srgbClr val="004B6D"/>
      </a:accent2>
      <a:accent3>
        <a:srgbClr val="54585A"/>
      </a:accent3>
      <a:accent4>
        <a:srgbClr val="E87722"/>
      </a:accent4>
      <a:accent5>
        <a:srgbClr val="FFFFFF"/>
      </a:accent5>
      <a:accent6>
        <a:srgbClr val="A8A99E"/>
      </a:accent6>
      <a:hlink>
        <a:srgbClr val="01426A"/>
      </a:hlink>
      <a:folHlink>
        <a:srgbClr val="5D375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1822</TotalTime>
  <Words>1509</Words>
  <Application>Microsoft Office PowerPoint</Application>
  <PresentationFormat>On-screen Show (16:9)</PresentationFormat>
  <Paragraphs>584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Segoe Condensed</vt:lpstr>
      <vt:lpstr>Segoe UI</vt:lpstr>
      <vt:lpstr>Office Theme</vt:lpstr>
      <vt:lpstr>Draft 2019 List of Priority Projects Coverage of Fiscal Years 2024/25 through 2040/41</vt:lpstr>
      <vt:lpstr>Overview of Process</vt:lpstr>
      <vt:lpstr>Overview of Process</vt:lpstr>
      <vt:lpstr>Construction Priorities</vt:lpstr>
      <vt:lpstr>Right-of-Way Priorities</vt:lpstr>
      <vt:lpstr>Design Priorities</vt:lpstr>
      <vt:lpstr>Design Priorities, cont.</vt:lpstr>
      <vt:lpstr>PD&amp;E Priorities </vt:lpstr>
      <vt:lpstr>Planning Priorities</vt:lpstr>
      <vt:lpstr>Transit Priorities</vt:lpstr>
      <vt:lpstr>Top 15 Priorities</vt:lpstr>
    </vt:vector>
  </TitlesOfParts>
  <Company>HDR Inc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jcasals</dc:creator>
  <cp:lastModifiedBy>Jennifer Musselman</cp:lastModifiedBy>
  <cp:revision>236</cp:revision>
  <cp:lastPrinted>2018-02-06T14:19:59Z</cp:lastPrinted>
  <dcterms:created xsi:type="dcterms:W3CDTF">2017-08-18T18:36:58Z</dcterms:created>
  <dcterms:modified xsi:type="dcterms:W3CDTF">2019-04-02T19:53:44Z</dcterms:modified>
</cp:coreProperties>
</file>