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244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E1020-42D7-4C30-8384-077D4442DEA2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0D36-0B70-4599-B5F0-1FD39D1930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10D36-0B70-4599-B5F0-1FD39D19304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6D6BC-EF55-4637-8F89-FF4FE0457835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lakesumtersafeschoo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438400" y="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AA0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Umatilla Area Schools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FAA0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Stakeholder Meeting</a:t>
            </a:r>
            <a:endParaRPr lang="en-US" sz="2000" dirty="0">
              <a:solidFill>
                <a:srgbClr val="FAA0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8" y="1524000"/>
            <a:ext cx="6705600" cy="331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F0"/>
                </a:solidFill>
                <a:latin typeface="Berlin Sans FB"/>
              </a:rPr>
              <a:t>Agenda</a:t>
            </a:r>
          </a:p>
          <a:p>
            <a:pPr algn="ctr"/>
            <a:r>
              <a:rPr lang="en-US" sz="1400" dirty="0" err="1" smtClean="0">
                <a:solidFill>
                  <a:srgbClr val="00B0F0"/>
                </a:solidFill>
                <a:latin typeface="Berlin Sans FB"/>
              </a:rPr>
              <a:t>Lake~Sumter</a:t>
            </a:r>
            <a:r>
              <a:rPr lang="en-US" sz="1400" dirty="0" smtClean="0">
                <a:solidFill>
                  <a:srgbClr val="00B0F0"/>
                </a:solidFill>
                <a:latin typeface="Berlin Sans FB"/>
              </a:rPr>
              <a:t> MPO </a:t>
            </a:r>
          </a:p>
          <a:p>
            <a:pPr algn="ctr"/>
            <a:r>
              <a:rPr lang="en-US" sz="2000" b="1" dirty="0" smtClean="0">
                <a:solidFill>
                  <a:srgbClr val="00B0F0"/>
                </a:solidFill>
                <a:latin typeface="Berlin Sans FB"/>
              </a:rPr>
              <a:t>Safe Access Study</a:t>
            </a:r>
          </a:p>
          <a:p>
            <a:pPr algn="ctr"/>
            <a:r>
              <a:rPr lang="en-US" sz="1400" dirty="0" smtClean="0">
                <a:solidFill>
                  <a:srgbClr val="00B0F0"/>
                </a:solidFill>
                <a:latin typeface="Berlin Sans FB"/>
                <a:hlinkClick r:id="rId4"/>
              </a:rPr>
              <a:t>www.lakesumtersafeschool.com</a:t>
            </a:r>
            <a:r>
              <a:rPr lang="en-US" sz="1400" dirty="0" smtClean="0">
                <a:solidFill>
                  <a:srgbClr val="00B0F0"/>
                </a:solidFill>
                <a:latin typeface="Berlin Sans FB"/>
              </a:rPr>
              <a:t>  </a:t>
            </a:r>
          </a:p>
          <a:p>
            <a:endParaRPr lang="en-US" sz="800" b="1" dirty="0" smtClean="0">
              <a:solidFill>
                <a:srgbClr val="00B0F0"/>
              </a:solidFill>
              <a:latin typeface="Berlin Sans FB"/>
            </a:endParaRPr>
          </a:p>
          <a:p>
            <a:r>
              <a:rPr lang="en-US" sz="1300" dirty="0" smtClean="0">
                <a:latin typeface="Berlin Sans FB"/>
              </a:rPr>
              <a:t>Meeting Date: </a:t>
            </a:r>
            <a:r>
              <a:rPr lang="en-US" sz="1200" dirty="0" smtClean="0">
                <a:latin typeface="Berlin Sans FB"/>
              </a:rPr>
              <a:t>	</a:t>
            </a:r>
            <a:r>
              <a:rPr lang="en-US" sz="1300" dirty="0" smtClean="0">
                <a:latin typeface="Berlin Sans FB"/>
              </a:rPr>
              <a:t>December 11, 2011 ,10:00 AM </a:t>
            </a:r>
          </a:p>
          <a:p>
            <a:endParaRPr lang="en-US" sz="1200" dirty="0" smtClean="0">
              <a:latin typeface="Berlin Sans FB"/>
            </a:endParaRPr>
          </a:p>
          <a:p>
            <a:r>
              <a:rPr lang="en-US" sz="1300" dirty="0" smtClean="0">
                <a:latin typeface="Berlin Sans FB"/>
              </a:rPr>
              <a:t>Meeting Location: </a:t>
            </a:r>
            <a:r>
              <a:rPr lang="en-US" sz="1200" dirty="0" smtClean="0">
                <a:latin typeface="Berlin Sans FB"/>
              </a:rPr>
              <a:t>	</a:t>
            </a:r>
            <a:r>
              <a:rPr lang="en-US" sz="1300" dirty="0" smtClean="0">
                <a:latin typeface="Berlin Sans FB"/>
              </a:rPr>
              <a:t>Maintenance-North Facility</a:t>
            </a:r>
          </a:p>
          <a:p>
            <a:r>
              <a:rPr lang="en-US" sz="1300" dirty="0" smtClean="0">
                <a:latin typeface="Berlin Sans FB"/>
              </a:rPr>
              <a:t>		</a:t>
            </a:r>
            <a:r>
              <a:rPr lang="en-US" sz="1300" dirty="0" smtClean="0">
                <a:latin typeface="Berlin Sans FB" pitchFamily="34" charset="0"/>
              </a:rPr>
              <a:t>220 North Central Avenue</a:t>
            </a:r>
            <a:r>
              <a:rPr lang="en-US" sz="1300" dirty="0" smtClean="0">
                <a:latin typeface="Berlin Sans FB"/>
              </a:rPr>
              <a:t>		</a:t>
            </a:r>
          </a:p>
          <a:p>
            <a:r>
              <a:rPr lang="en-US" sz="1300" dirty="0" smtClean="0">
                <a:latin typeface="Berlin Sans FB"/>
              </a:rPr>
              <a:t>		Umatilla, FL 32784</a:t>
            </a:r>
          </a:p>
          <a:p>
            <a:r>
              <a:rPr lang="en-US" sz="1300" dirty="0" smtClean="0">
                <a:latin typeface="Berlin Sans FB"/>
              </a:rPr>
              <a:t>		(352) 253-6726</a:t>
            </a:r>
          </a:p>
          <a:p>
            <a:endParaRPr lang="en-US" sz="15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u="sng" dirty="0" smtClean="0">
              <a:latin typeface="Berlin Sans FB"/>
            </a:endParaRPr>
          </a:p>
          <a:p>
            <a:r>
              <a:rPr lang="en-US" sz="1550" dirty="0" smtClean="0">
                <a:latin typeface="Berlin Sans FB"/>
              </a:rPr>
              <a:t>			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6858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Umatilla Elementary School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Umatilla Middle School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Umatilla High School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pic>
        <p:nvPicPr>
          <p:cNvPr id="2" name="Picture 2" descr="G:\OR10\0088\Data_In\Logos\Lake~Sumter MPO Logo\MPO Logo Final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7924800"/>
            <a:ext cx="1563501" cy="1038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28600" y="3886200"/>
            <a:ext cx="6096000" cy="581697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en-US" sz="800" b="1" dirty="0" smtClean="0">
              <a:solidFill>
                <a:srgbClr val="00B0F0"/>
              </a:solidFill>
              <a:latin typeface="Berlin Sans FB"/>
            </a:endParaRPr>
          </a:p>
          <a:p>
            <a:r>
              <a:rPr lang="en-US" sz="1600" dirty="0" smtClean="0">
                <a:solidFill>
                  <a:srgbClr val="00B0F0"/>
                </a:solidFill>
                <a:latin typeface="Berlin Sans FB"/>
              </a:rPr>
              <a:t>Attendees</a:t>
            </a:r>
          </a:p>
          <a:p>
            <a:endParaRPr lang="en-US" sz="1200" dirty="0" smtClean="0">
              <a:latin typeface="Berlin Sans FB"/>
            </a:endParaRPr>
          </a:p>
          <a:p>
            <a:r>
              <a:rPr lang="en-US" sz="1200" dirty="0" smtClean="0">
                <a:latin typeface="Berlin Sans FB"/>
              </a:rPr>
              <a:t>Dawn McDonald, Lake County Schools</a:t>
            </a:r>
          </a:p>
          <a:p>
            <a:r>
              <a:rPr lang="en-US" sz="1200" dirty="0" smtClean="0">
                <a:latin typeface="Berlin Sans FB"/>
              </a:rPr>
              <a:t>Harry Fix, Lake County Schools</a:t>
            </a:r>
          </a:p>
          <a:p>
            <a:r>
              <a:rPr lang="en-US" sz="1200" dirty="0" smtClean="0">
                <a:latin typeface="Berlin Sans FB"/>
              </a:rPr>
              <a:t>David Solomon, Lake County Schools</a:t>
            </a:r>
          </a:p>
          <a:p>
            <a:r>
              <a:rPr lang="en-US" sz="1200" dirty="0" smtClean="0">
                <a:latin typeface="Berlin Sans FB"/>
              </a:rPr>
              <a:t>John Schmidt, Lake County Schools</a:t>
            </a:r>
          </a:p>
          <a:p>
            <a:r>
              <a:rPr lang="en-US" sz="1200" dirty="0" smtClean="0">
                <a:latin typeface="Berlin Sans FB"/>
              </a:rPr>
              <a:t>John Davis, Lake County Schools</a:t>
            </a:r>
          </a:p>
          <a:p>
            <a:r>
              <a:rPr lang="en-US" sz="1200" dirty="0" smtClean="0">
                <a:latin typeface="Berlin Sans FB"/>
              </a:rPr>
              <a:t>William Davis, Lake County Schools</a:t>
            </a:r>
          </a:p>
          <a:p>
            <a:r>
              <a:rPr lang="en-US" sz="1200" dirty="0" smtClean="0">
                <a:latin typeface="Berlin Sans FB"/>
              </a:rPr>
              <a:t>Mike </a:t>
            </a:r>
            <a:r>
              <a:rPr lang="en-US" sz="1200" dirty="0" err="1" smtClean="0">
                <a:latin typeface="Berlin Sans FB"/>
              </a:rPr>
              <a:t>Corr</a:t>
            </a:r>
            <a:r>
              <a:rPr lang="en-US" sz="1200" dirty="0" smtClean="0">
                <a:latin typeface="Berlin Sans FB"/>
              </a:rPr>
              <a:t>, Lake County Schools</a:t>
            </a:r>
          </a:p>
          <a:p>
            <a:r>
              <a:rPr lang="en-US" sz="1200" dirty="0" smtClean="0">
                <a:latin typeface="Berlin Sans FB"/>
              </a:rPr>
              <a:t>Mike Woods, </a:t>
            </a:r>
            <a:r>
              <a:rPr lang="en-US" sz="1200" dirty="0" err="1" smtClean="0">
                <a:latin typeface="Berlin Sans FB"/>
              </a:rPr>
              <a:t>Lake~Sumter</a:t>
            </a:r>
            <a:r>
              <a:rPr lang="en-US" sz="1200" dirty="0" smtClean="0">
                <a:latin typeface="Berlin Sans FB"/>
              </a:rPr>
              <a:t> MPO</a:t>
            </a:r>
          </a:p>
          <a:p>
            <a:r>
              <a:rPr lang="en-US" sz="1200" dirty="0" smtClean="0">
                <a:latin typeface="Berlin Sans FB"/>
              </a:rPr>
              <a:t>Richard Hatfield, City of Umatilla</a:t>
            </a: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endParaRPr lang="en-US" sz="1200" dirty="0" smtClean="0">
              <a:latin typeface="Berlin Sans FB"/>
            </a:endParaRPr>
          </a:p>
          <a:p>
            <a:r>
              <a:rPr lang="en-US" sz="1200" dirty="0" smtClean="0">
                <a:latin typeface="Berlin Sans FB"/>
              </a:rPr>
              <a:t>Glen Irby, City of Umatilla - City Manager</a:t>
            </a:r>
          </a:p>
          <a:p>
            <a:r>
              <a:rPr lang="en-US" sz="1200" dirty="0" smtClean="0">
                <a:latin typeface="Berlin Sans FB"/>
              </a:rPr>
              <a:t>Ryan Strem, Assistant Principal, UHS</a:t>
            </a:r>
          </a:p>
          <a:p>
            <a:r>
              <a:rPr lang="en-US" sz="1200" dirty="0" smtClean="0">
                <a:latin typeface="Berlin Sans FB"/>
              </a:rPr>
              <a:t>Kelly Sanders, Principal, UMS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William Gagnon, Assistant Principal, UES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Doug Lynch, </a:t>
            </a:r>
            <a:r>
              <a:rPr lang="en-US" sz="1200" dirty="0" err="1" smtClean="0">
                <a:latin typeface="Berlin Sans FB"/>
              </a:rPr>
              <a:t>TranSystems</a:t>
            </a:r>
            <a:r>
              <a:rPr lang="en-US" sz="1200" dirty="0" smtClean="0">
                <a:latin typeface="Berlin Sans FB"/>
              </a:rPr>
              <a:t>, Consultant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Eric Wooley, </a:t>
            </a:r>
            <a:r>
              <a:rPr lang="en-US" sz="1200" dirty="0" err="1" smtClean="0">
                <a:latin typeface="Berlin Sans FB"/>
              </a:rPr>
              <a:t>TranSystems</a:t>
            </a:r>
            <a:r>
              <a:rPr lang="en-US" sz="1200" dirty="0" smtClean="0">
                <a:latin typeface="Berlin Sans FB"/>
              </a:rPr>
              <a:t>, Consultant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Ginger Hoke, Hoke Design, Consultant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Joan Carter, FDOT District 5</a:t>
            </a:r>
          </a:p>
          <a:p>
            <a:pPr>
              <a:lnSpc>
                <a:spcPts val="1560"/>
              </a:lnSpc>
            </a:pPr>
            <a:r>
              <a:rPr lang="en-US" sz="1200" dirty="0" smtClean="0">
                <a:latin typeface="Berlin Sans FB"/>
              </a:rPr>
              <a:t>Brian Sheehan, Lake County</a:t>
            </a:r>
            <a:endParaRPr lang="en-US" sz="14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u="sng" dirty="0" smtClean="0">
              <a:latin typeface="Berlin Sans FB"/>
            </a:endParaRPr>
          </a:p>
          <a:p>
            <a:r>
              <a:rPr lang="en-US" sz="1550" dirty="0" smtClean="0">
                <a:latin typeface="Berlin Sans FB"/>
              </a:rPr>
              <a:t>			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6052452"/>
            <a:ext cx="6477000" cy="2521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endParaRPr lang="en-US" sz="1400" b="1" dirty="0" smtClean="0">
              <a:solidFill>
                <a:srgbClr val="00B0F0"/>
              </a:solidFill>
              <a:latin typeface="Berlin Sans FB"/>
            </a:endParaRPr>
          </a:p>
          <a:p>
            <a:endParaRPr lang="en-US" sz="1600" b="1" dirty="0" smtClean="0">
              <a:solidFill>
                <a:srgbClr val="00B0F0"/>
              </a:solidFill>
              <a:latin typeface="Berlin Sans FB"/>
            </a:endParaRPr>
          </a:p>
          <a:p>
            <a:r>
              <a:rPr lang="en-US" sz="1600" dirty="0" smtClean="0">
                <a:solidFill>
                  <a:srgbClr val="00B0F0"/>
                </a:solidFill>
                <a:latin typeface="Berlin Sans FB"/>
              </a:rPr>
              <a:t>Agenda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300" dirty="0" smtClean="0">
                <a:latin typeface="Berlin Sans FB"/>
              </a:rPr>
              <a:t>Introductions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300" dirty="0" smtClean="0">
                <a:latin typeface="Berlin Sans FB"/>
              </a:rPr>
              <a:t>Presentation – Findings and Recommendations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300" dirty="0" smtClean="0">
                <a:latin typeface="Berlin Sans FB"/>
              </a:rPr>
              <a:t>Review of  Existing Conditions Map with Draft Recommendations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300" dirty="0" smtClean="0">
                <a:latin typeface="Berlin Sans FB"/>
              </a:rPr>
              <a:t>Other Issues or Concerns</a:t>
            </a:r>
            <a:endParaRPr lang="en-US" sz="15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u="sng" dirty="0" smtClean="0">
              <a:latin typeface="Berlin Sans FB"/>
            </a:endParaRPr>
          </a:p>
          <a:p>
            <a:r>
              <a:rPr lang="en-US" sz="1550" dirty="0" smtClean="0">
                <a:latin typeface="Berlin Sans FB"/>
              </a:rPr>
              <a:t>			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157</Words>
  <Application>Microsoft Office PowerPoint</Application>
  <PresentationFormat>On-screen Show (4:3)</PresentationFormat>
  <Paragraphs>79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Ginger Hoke</dc:creator>
  <cp:lastModifiedBy>dwlynch</cp:lastModifiedBy>
  <cp:revision>31</cp:revision>
  <dcterms:created xsi:type="dcterms:W3CDTF">2011-08-25T15:09:54Z</dcterms:created>
  <dcterms:modified xsi:type="dcterms:W3CDTF">2012-12-05T15:23:05Z</dcterms:modified>
</cp:coreProperties>
</file>